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92" r:id="rId1"/>
  </p:sldMasterIdLst>
  <p:notesMasterIdLst>
    <p:notesMasterId r:id="rId9"/>
  </p:notesMasterIdLst>
  <p:handoutMasterIdLst>
    <p:handoutMasterId r:id="rId10"/>
  </p:handoutMasterIdLst>
  <p:sldIdLst>
    <p:sldId id="349" r:id="rId2"/>
    <p:sldId id="350" r:id="rId3"/>
    <p:sldId id="351" r:id="rId4"/>
    <p:sldId id="356" r:id="rId5"/>
    <p:sldId id="352" r:id="rId6"/>
    <p:sldId id="357" r:id="rId7"/>
    <p:sldId id="358" r:id="rId8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72">
          <p15:clr>
            <a:srgbClr val="A4A3A4"/>
          </p15:clr>
        </p15:guide>
        <p15:guide id="2" orient="horz" pos="336">
          <p15:clr>
            <a:srgbClr val="A4A3A4"/>
          </p15:clr>
        </p15:guide>
        <p15:guide id="3" orient="horz" pos="3936">
          <p15:clr>
            <a:srgbClr val="A4A3A4"/>
          </p15:clr>
        </p15:guide>
        <p15:guide id="4" pos="5424">
          <p15:clr>
            <a:srgbClr val="A4A3A4"/>
          </p15:clr>
        </p15:guide>
        <p15:guide id="5" pos="2880">
          <p15:clr>
            <a:srgbClr val="A4A3A4"/>
          </p15:clr>
        </p15:guide>
        <p15:guide id="6" pos="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to Carrasco (grainflow.com.au)" initials="LC(" lastIdx="1" clrIdx="0"/>
  <p:cmAuthor id="2" name="Janine Gale" initials="JG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2C2"/>
    <a:srgbClr val="E9E8CD"/>
    <a:srgbClr val="ECEBD4"/>
    <a:srgbClr val="DAD9AD"/>
    <a:srgbClr val="B3BE74"/>
    <a:srgbClr val="B9B3A7"/>
    <a:srgbClr val="C3B69D"/>
    <a:srgbClr val="BA9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6250" autoAdjust="0"/>
  </p:normalViewPr>
  <p:slideViewPr>
    <p:cSldViewPr>
      <p:cViewPr varScale="1">
        <p:scale>
          <a:sx n="76" d="100"/>
          <a:sy n="76" d="100"/>
        </p:scale>
        <p:origin x="-848" y="-96"/>
      </p:cViewPr>
      <p:guideLst>
        <p:guide orient="horz" pos="672"/>
        <p:guide orient="horz" pos="336"/>
        <p:guide orient="horz" pos="3936"/>
        <p:guide pos="5424"/>
        <p:guide pos="2880"/>
        <p:guide pos="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770" y="-96"/>
      </p:cViewPr>
      <p:guideLst>
        <p:guide orient="horz" pos="290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307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7" name="Rectangle 3075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8" name="Rectangle 3076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2379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9" name="Rectangle 307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772379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C22375C-B87C-4EFA-92DF-698C5BDFD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56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5" y="0"/>
            <a:ext cx="3036887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386191"/>
            <a:ext cx="5140325" cy="41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3956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5" y="8773956"/>
            <a:ext cx="3036887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5C19C81-31E9-4887-9916-A113AA685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65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19C81-31E9-4887-9916-A113AA68574C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6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jpeg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CC780-B92D-4D28-8F9F-9E4E15D68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xmlns="" id="{8F795C21-CAD7-4C53-B7CE-F5CA6D9858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0200" y="6553200"/>
            <a:ext cx="1778000" cy="304800"/>
          </a:xfrm>
          <a:prstGeom prst="rect">
            <a:avLst/>
          </a:prstGeom>
          <a:solidFill>
            <a:srgbClr val="DCE5E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E47B6B73-A737-4B8C-B8FE-1372602992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53200"/>
            <a:ext cx="304800" cy="304800"/>
          </a:xfrm>
          <a:prstGeom prst="rect">
            <a:avLst/>
          </a:prstGeom>
          <a:solidFill>
            <a:srgbClr val="BA9E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DB7B87D2-C29E-4988-B947-C4C9908A06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33600" y="6553200"/>
            <a:ext cx="7010400" cy="304800"/>
          </a:xfrm>
          <a:prstGeom prst="rect">
            <a:avLst/>
          </a:prstGeom>
          <a:solidFill>
            <a:srgbClr val="E4E2C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xmlns="" id="{95AECCD2-FEC2-48C9-AB04-1D2B52C5AFA7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-3175" y="6532563"/>
            <a:ext cx="28416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/>
            </a:lvl1pPr>
          </a:lstStyle>
          <a:p>
            <a:pPr algn="ctr" eaLnBrk="0" hangingPunct="0">
              <a:defRPr/>
            </a:pPr>
            <a:endParaRPr lang="en-US" sz="800" dirty="0">
              <a:solidFill>
                <a:schemeClr val="bg1"/>
              </a:solidFill>
              <a:ea typeface="ＭＳ Ｐゴシック" pitchFamily="34" charset="-128"/>
              <a:cs typeface="+mn-cs"/>
            </a:endParaRPr>
          </a:p>
          <a:p>
            <a:pPr algn="ctr" eaLnBrk="0" hangingPunct="0">
              <a:defRPr/>
            </a:pPr>
            <a:endParaRPr lang="en-US" sz="800" dirty="0">
              <a:solidFill>
                <a:schemeClr val="bg1"/>
              </a:solidFill>
              <a:ea typeface="ＭＳ Ｐゴシック" pitchFamily="34" charset="-128"/>
              <a:cs typeface="+mn-cs"/>
            </a:endParaRPr>
          </a:p>
        </p:txBody>
      </p:sp>
      <p:grpSp>
        <p:nvGrpSpPr>
          <p:cNvPr id="31" name="Group 32">
            <a:extLst>
              <a:ext uri="{FF2B5EF4-FFF2-40B4-BE49-F238E27FC236}">
                <a16:creationId xmlns:a16="http://schemas.microsoft.com/office/drawing/2014/main" xmlns="" id="{DB543A66-12F0-4D62-A404-D910244B0FB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066800"/>
            <a:chOff x="0" y="0"/>
            <a:chExt cx="9144000" cy="1066801"/>
          </a:xfrm>
        </p:grpSpPr>
        <p:sp>
          <p:nvSpPr>
            <p:cNvPr id="32" name="Rectangle 4">
              <a:extLst>
                <a:ext uri="{FF2B5EF4-FFF2-40B4-BE49-F238E27FC236}">
                  <a16:creationId xmlns:a16="http://schemas.microsoft.com/office/drawing/2014/main" xmlns="" id="{667301F3-5764-436D-8BBB-BC690C2FF8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00700" y="0"/>
              <a:ext cx="990600" cy="1066801"/>
            </a:xfrm>
            <a:prstGeom prst="rect">
              <a:avLst/>
            </a:prstGeom>
            <a:solidFill>
              <a:srgbClr val="DCE5E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xmlns="" id="{34585EFB-C47E-412D-A426-4DD8E004C3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29400" y="0"/>
              <a:ext cx="2514600" cy="1066801"/>
            </a:xfrm>
            <a:prstGeom prst="rect">
              <a:avLst/>
            </a:prstGeom>
            <a:solidFill>
              <a:srgbClr val="B3BE7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xmlns="" id="{DEF57EAD-06DF-48F1-8C42-8AE1F9E682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5562600" cy="1066801"/>
            </a:xfrm>
            <a:prstGeom prst="rect">
              <a:avLst/>
            </a:prstGeom>
            <a:solidFill>
              <a:srgbClr val="DAD9A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35" name="Picture 1" descr="C:\Documents and Settings\joscaife\My Documents\My Pictures\marketing\face aust.jpg">
              <a:extLst>
                <a:ext uri="{FF2B5EF4-FFF2-40B4-BE49-F238E27FC236}">
                  <a16:creationId xmlns:a16="http://schemas.microsoft.com/office/drawing/2014/main" xmlns="" id="{11D4034C-9815-4E3A-B352-79379316469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96660" y="0"/>
              <a:ext cx="100099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xmlns="" id="{48B2A25B-7FC9-49D0-9D73-48B56B35BC0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29400" y="0"/>
              <a:ext cx="2514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1">
              <a:extLst>
                <a:ext uri="{FF2B5EF4-FFF2-40B4-BE49-F238E27FC236}">
                  <a16:creationId xmlns:a16="http://schemas.microsoft.com/office/drawing/2014/main" xmlns="" id="{7925C61E-C8F7-4B02-9095-898182007D4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lum bright="14000"/>
            </a:blip>
            <a:srcRect/>
            <a:stretch>
              <a:fillRect/>
            </a:stretch>
          </p:blipFill>
          <p:spPr bwMode="auto">
            <a:xfrm rot="5400000">
              <a:off x="2247899" y="-2247899"/>
              <a:ext cx="1066801" cy="556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" name="Picture 11">
            <a:extLst>
              <a:ext uri="{FF2B5EF4-FFF2-40B4-BE49-F238E27FC236}">
                <a16:creationId xmlns:a16="http://schemas.microsoft.com/office/drawing/2014/main" xmlns="" id="{2CC83455-F0D5-47CA-AD7A-8518F79A6379}"/>
              </a:ext>
            </a:extLst>
          </p:cNvPr>
          <p:cNvPicPr>
            <a:picLocks noChangeArrowheads="1"/>
          </p:cNvPicPr>
          <p:nvPr userDrawn="1"/>
        </p:nvPicPr>
        <p:blipFill>
          <a:blip r:embed="rId5">
            <a:lum bright="14000"/>
          </a:blip>
          <a:srcRect/>
          <a:stretch>
            <a:fillRect/>
          </a:stretch>
        </p:blipFill>
        <p:spPr bwMode="auto">
          <a:xfrm>
            <a:off x="323850" y="6553200"/>
            <a:ext cx="1790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2814657-D36B-4678-8F6C-DF3CC949C4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49" y="6613525"/>
            <a:ext cx="1073051" cy="1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1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F2911-BD41-456D-B2D5-7415F12F2E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8823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F2911-BD41-456D-B2D5-7415F12F2E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694701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F2911-BD41-456D-B2D5-7415F12F2E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2271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F2911-BD41-456D-B2D5-7415F12F2E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254397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F2911-BD41-456D-B2D5-7415F12F2E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5183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83B0-E8CB-4318-9BB4-1E175D9754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35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DEB63-A416-4410-84A2-E2C1CAA884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0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97CE7-8B67-4C6A-BF57-2132A2F050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1C15518-2948-4A9F-9458-DC5B379468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53200"/>
            <a:ext cx="304800" cy="304800"/>
          </a:xfrm>
          <a:prstGeom prst="rect">
            <a:avLst/>
          </a:prstGeom>
          <a:solidFill>
            <a:srgbClr val="BA9E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8D09A0EA-DF69-4582-BD3D-CFA74A8D3B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33600" y="6553200"/>
            <a:ext cx="7010400" cy="304800"/>
          </a:xfrm>
          <a:prstGeom prst="rect">
            <a:avLst/>
          </a:prstGeom>
          <a:solidFill>
            <a:srgbClr val="E4E2C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xmlns="" id="{1B657B06-89DC-45C4-AAF5-2750D6706363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0" y="6532563"/>
            <a:ext cx="3048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>
                <a:solidFill>
                  <a:srgbClr val="BA9E66"/>
                </a:solidFill>
              </a:defRPr>
            </a:lvl1pPr>
          </a:lstStyle>
          <a:p>
            <a:pPr algn="ctr" eaLnBrk="0" hangingPunct="0">
              <a:defRPr/>
            </a:pPr>
            <a:fld id="{736F1314-0CC9-455B-9E7D-A2B886EE7BFD}" type="slidenum">
              <a:rPr lang="en-US" sz="800" smtClean="0">
                <a:ea typeface="ＭＳ Ｐゴシック" pitchFamily="34" charset="-128"/>
                <a:cs typeface="+mn-cs"/>
              </a:rPr>
              <a:pPr algn="ctr" eaLnBrk="0" hangingPunct="0">
                <a:defRPr/>
              </a:pPr>
              <a:t>‹#›</a:t>
            </a:fld>
            <a:endParaRPr lang="en-US" sz="800" dirty="0">
              <a:ea typeface="ＭＳ Ｐゴシック" pitchFamily="34" charset="-128"/>
              <a:cs typeface="+mn-cs"/>
            </a:endParaRP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xmlns="" id="{FA872AD2-964D-42B1-8C9F-B6235557D6F1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0" y="6532563"/>
            <a:ext cx="28416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/>
            </a:lvl1pPr>
          </a:lstStyle>
          <a:p>
            <a:pPr algn="ctr" eaLnBrk="0" hangingPunct="0">
              <a:defRPr/>
            </a:pPr>
            <a:fld id="{83D50B51-E558-4E70-B450-1517FBDCDE3E}" type="slidenum">
              <a:rPr lang="en-US" sz="800" smtClean="0">
                <a:solidFill>
                  <a:schemeClr val="bg1"/>
                </a:solidFill>
                <a:ea typeface="ＭＳ Ｐゴシック" pitchFamily="34" charset="-128"/>
                <a:cs typeface="+mn-cs"/>
              </a:rPr>
              <a:pPr algn="ctr" eaLnBrk="0" hangingPunct="0">
                <a:defRPr/>
              </a:pPr>
              <a:t>‹#›</a:t>
            </a:fld>
            <a:endParaRPr lang="en-US" sz="800">
              <a:solidFill>
                <a:schemeClr val="bg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4B855F4-46EE-48E6-AAEC-BAE3C011A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49" y="6613525"/>
            <a:ext cx="1073051" cy="1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2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15154-FC0C-4226-BF18-B8697FB06B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6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AE6F1-5A75-44BA-8B54-4A0E25A2FA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7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181D4-0E40-42FE-B42F-5AC7356202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9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35A2E-377B-4126-B6E7-631832EAB9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BED08B89-1A75-4A5D-904F-D91BB7EB9C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0200" y="6553200"/>
            <a:ext cx="1778000" cy="304800"/>
          </a:xfrm>
          <a:prstGeom prst="rect">
            <a:avLst/>
          </a:prstGeom>
          <a:solidFill>
            <a:srgbClr val="DCE5E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727C1BA-0A6E-4FC0-BB19-7ABCA57106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53200"/>
            <a:ext cx="304800" cy="304800"/>
          </a:xfrm>
          <a:prstGeom prst="rect">
            <a:avLst/>
          </a:prstGeom>
          <a:solidFill>
            <a:srgbClr val="BA9E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D3EE24B4-1FE7-4F0F-A9B1-820C1A2338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33600" y="6553200"/>
            <a:ext cx="7010400" cy="304800"/>
          </a:xfrm>
          <a:prstGeom prst="rect">
            <a:avLst/>
          </a:prstGeom>
          <a:solidFill>
            <a:srgbClr val="E4E2C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xmlns="" id="{AC123E13-2C23-4B7A-9D16-DB03DE208329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0" y="6553200"/>
            <a:ext cx="2841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/>
            </a:lvl1pPr>
          </a:lstStyle>
          <a:p>
            <a:pPr algn="ctr" eaLnBrk="0" hangingPunct="0">
              <a:defRPr/>
            </a:pPr>
            <a:endParaRPr lang="en-US" sz="800" dirty="0">
              <a:solidFill>
                <a:schemeClr val="bg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xmlns="" id="{5C836405-C1FB-4007-9272-04FBA22FD84F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322263" y="6553200"/>
            <a:ext cx="1790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3E2B84D-2385-4A53-8EFE-B12B3E1A88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49" y="6613525"/>
            <a:ext cx="1073051" cy="1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1BC55-526E-4363-89DA-7976885163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8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76DF3-EEE5-4A79-91BC-CAD7F2BA53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0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7061B-39C3-46E0-8DCD-6A074CFCD9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0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02F2911-BD41-456D-B2D5-7415F12F2E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18692433-55D0-43E0-89F9-90CADA1E4B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0200" y="6553200"/>
            <a:ext cx="1778000" cy="304800"/>
          </a:xfrm>
          <a:prstGeom prst="rect">
            <a:avLst/>
          </a:prstGeom>
          <a:solidFill>
            <a:srgbClr val="DCE5E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xmlns="" id="{AA3E9EA8-7D3F-4482-B9A7-D9167A71DA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53200"/>
            <a:ext cx="304800" cy="304800"/>
          </a:xfrm>
          <a:prstGeom prst="rect">
            <a:avLst/>
          </a:prstGeom>
          <a:solidFill>
            <a:srgbClr val="BA9E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xmlns="" id="{AF49C8A7-0F22-4CAF-8ACC-CCD38D1946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33600" y="6553200"/>
            <a:ext cx="7010400" cy="304800"/>
          </a:xfrm>
          <a:prstGeom prst="rect">
            <a:avLst/>
          </a:prstGeom>
          <a:solidFill>
            <a:srgbClr val="E4E2C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xmlns="" id="{E8AC5141-25D7-4DC9-BBE9-FA0A5C8BC7D6}"/>
              </a:ext>
            </a:extLst>
          </p:cNvPr>
          <p:cNvPicPr>
            <a:picLocks noChangeArrowheads="1"/>
          </p:cNvPicPr>
          <p:nvPr userDrawn="1"/>
        </p:nvPicPr>
        <p:blipFill>
          <a:blip r:embed="rId18">
            <a:lum bright="14000"/>
          </a:blip>
          <a:srcRect/>
          <a:stretch>
            <a:fillRect/>
          </a:stretch>
        </p:blipFill>
        <p:spPr bwMode="auto">
          <a:xfrm>
            <a:off x="323850" y="6553200"/>
            <a:ext cx="1790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C827A86-5CDE-4325-811F-D1344232CE8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49" y="6613525"/>
            <a:ext cx="1073051" cy="1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2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3.jpeg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F29872-4655-41EB-B896-4AB7EE0B5CCA}" type="slidenum">
              <a:rPr lang="en-US" smtClean="0">
                <a:ea typeface="ＭＳ Ｐゴシック"/>
                <a:cs typeface="ＭＳ Ｐゴシック"/>
              </a:rPr>
              <a:pPr/>
              <a:t>0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6477000" y="6248400"/>
            <a:ext cx="1143000" cy="609600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AU"/>
          </a:p>
        </p:txBody>
      </p:sp>
      <p:grpSp>
        <p:nvGrpSpPr>
          <p:cNvPr id="15363" name="Group 11"/>
          <p:cNvGrpSpPr>
            <a:grpSpLocks/>
          </p:cNvGrpSpPr>
          <p:nvPr/>
        </p:nvGrpSpPr>
        <p:grpSpPr bwMode="auto">
          <a:xfrm>
            <a:off x="0" y="0"/>
            <a:ext cx="9144000" cy="6864350"/>
            <a:chOff x="-1" y="0"/>
            <a:chExt cx="9144001" cy="6864203"/>
          </a:xfrm>
        </p:grpSpPr>
        <p:pic>
          <p:nvPicPr>
            <p:cNvPr id="15367" name="Picture 8" descr="C:\Documents and Settings\joscaife\My Documents\My Pictures\marketing\grain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562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1" descr="C:\Documents and Settings\joscaife\My Documents\My Pictures\marketing\face aust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96660" y="0"/>
              <a:ext cx="100099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3" descr="C:\Documents and Settings\joscaife\My Documents\My Pictures\marketing\bins lit up.t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" y="1101304"/>
              <a:ext cx="6588000" cy="576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0" name="Rectangle 13"/>
            <p:cNvSpPr>
              <a:spLocks/>
            </p:cNvSpPr>
            <p:nvPr/>
          </p:nvSpPr>
          <p:spPr bwMode="auto">
            <a:xfrm>
              <a:off x="6624000" y="2209800"/>
              <a:ext cx="2520000" cy="4301704"/>
            </a:xfrm>
            <a:prstGeom prst="rect">
              <a:avLst/>
            </a:prstGeom>
            <a:solidFill>
              <a:srgbClr val="E4E2C2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AU"/>
            </a:p>
          </p:txBody>
        </p:sp>
        <p:sp>
          <p:nvSpPr>
            <p:cNvPr id="15371" name="Rectangle 14"/>
            <p:cNvSpPr>
              <a:spLocks/>
            </p:cNvSpPr>
            <p:nvPr/>
          </p:nvSpPr>
          <p:spPr bwMode="auto">
            <a:xfrm>
              <a:off x="6624000" y="6096000"/>
              <a:ext cx="2520000" cy="762000"/>
            </a:xfrm>
            <a:prstGeom prst="rect">
              <a:avLst/>
            </a:prstGeom>
            <a:solidFill>
              <a:srgbClr val="E4E2C2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AU"/>
            </a:p>
          </p:txBody>
        </p:sp>
        <p:pic>
          <p:nvPicPr>
            <p:cNvPr id="15372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29400" y="0"/>
              <a:ext cx="2514600" cy="2158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5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56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1"/>
          <p:cNvPicPr>
            <a:picLocks noChangeAspect="1" noChangeArrowheads="1"/>
          </p:cNvPicPr>
          <p:nvPr/>
        </p:nvPicPr>
        <p:blipFill>
          <a:blip r:embed="rId8">
            <a:lum bright="14000"/>
          </a:blip>
          <a:srcRect/>
          <a:stretch>
            <a:fillRect/>
          </a:stretch>
        </p:blipFill>
        <p:spPr bwMode="auto">
          <a:xfrm>
            <a:off x="0" y="0"/>
            <a:ext cx="556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06" y="5706566"/>
            <a:ext cx="2344387" cy="3895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1FAA01-B104-4988-A637-D6CDE36B6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2404534"/>
            <a:ext cx="5890514" cy="1938866"/>
          </a:xfrm>
        </p:spPr>
        <p:txBody>
          <a:bodyPr/>
          <a:lstStyle/>
          <a:p>
            <a:pPr algn="ctr"/>
            <a:r>
              <a:rPr lang="en-AU" dirty="0"/>
              <a:t>GRAINFLOW </a:t>
            </a:r>
            <a:br>
              <a:rPr lang="en-AU" dirty="0"/>
            </a:br>
            <a:r>
              <a:rPr lang="en-AU" dirty="0"/>
              <a:t>1920 POST HARVEST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9DD4BA-75B8-49D9-A14C-BC5B5EDCF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333" y="4419600"/>
            <a:ext cx="5826719" cy="1096899"/>
          </a:xfrm>
        </p:spPr>
        <p:txBody>
          <a:bodyPr>
            <a:normAutofit/>
          </a:bodyPr>
          <a:lstStyle/>
          <a:p>
            <a:pPr algn="ctr"/>
            <a:r>
              <a:rPr lang="en-AU" sz="1400" dirty="0"/>
              <a:t>A long time ago when the earth was green, there was plenty of grain for all sites to be seen. </a:t>
            </a:r>
          </a:p>
          <a:p>
            <a:pPr algn="ctr"/>
            <a:r>
              <a:rPr lang="en-AU" sz="1400" dirty="0"/>
              <a:t>In this current year gone, the earth’s a bit browner, the amount of grain seen was a bit of a downer…………………….the Story so far……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74295-CE5E-4BED-8D7D-0F790EA3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CC780-B92D-4D28-8F9F-9E4E15D68D7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7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4BE9D4C4-9FA3-4885-A769-301639CC7A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4524F065-9F7C-400C-9A20-B343BFAA6A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39470" y="-4"/>
            <a:ext cx="6104530" cy="6858000"/>
          </a:xfrm>
          <a:custGeom>
            <a:avLst/>
            <a:gdLst>
              <a:gd name="connsiteX0" fmla="*/ 5181344 w 8139373"/>
              <a:gd name="connsiteY0" fmla="*/ 0 h 6858000"/>
              <a:gd name="connsiteX1" fmla="*/ 8139373 w 8139373"/>
              <a:gd name="connsiteY1" fmla="*/ 0 h 6858000"/>
              <a:gd name="connsiteX2" fmla="*/ 8139373 w 8139373"/>
              <a:gd name="connsiteY2" fmla="*/ 6858000 h 6858000"/>
              <a:gd name="connsiteX3" fmla="*/ 0 w 81393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A81EA9-9881-4911-A4B9-86C0FF74A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176489"/>
            <a:ext cx="2811796" cy="1508469"/>
          </a:xfrm>
        </p:spPr>
        <p:txBody>
          <a:bodyPr anchor="ctr">
            <a:normAutofit/>
          </a:bodyPr>
          <a:lstStyle/>
          <a:p>
            <a:r>
              <a:rPr lang="en-AU" sz="2600"/>
              <a:t>And so it begins…..Harvest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7EB6695E-BED5-4DA3-8C9B-AD301AEF47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435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F79D19-287B-4972-9D6D-4DDCE7A21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795618"/>
            <a:ext cx="2811796" cy="3005289"/>
          </a:xfrm>
        </p:spPr>
        <p:txBody>
          <a:bodyPr>
            <a:normAutofit/>
          </a:bodyPr>
          <a:lstStyle/>
          <a:p>
            <a:r>
              <a:rPr lang="en-AU" sz="1400" dirty="0"/>
              <a:t>Sea Lake was the first VIC Site to receive, followed by Birchip, Charlton and lastly Dimboola</a:t>
            </a:r>
          </a:p>
          <a:p>
            <a:endParaRPr lang="en-AU" sz="1400" dirty="0"/>
          </a:p>
          <a:p>
            <a:r>
              <a:rPr lang="en-AU" sz="1400" dirty="0"/>
              <a:t>Harvest ended in the same order, with Dimboola finishing up LH JAN </a:t>
            </a:r>
          </a:p>
          <a:p>
            <a:endParaRPr lang="en-AU" sz="1400" dirty="0"/>
          </a:p>
          <a:p>
            <a:pPr algn="r"/>
            <a:endParaRPr lang="en-AU" sz="14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46DB9E65-E072-43AF-A8C9-9744BA0CC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22650" y="6"/>
            <a:ext cx="3623720" cy="4520011"/>
          </a:xfrm>
          <a:custGeom>
            <a:avLst/>
            <a:gdLst>
              <a:gd name="connsiteX0" fmla="*/ 0 w 4831627"/>
              <a:gd name="connsiteY0" fmla="*/ 0 h 4520011"/>
              <a:gd name="connsiteX1" fmla="*/ 4831627 w 4831627"/>
              <a:gd name="connsiteY1" fmla="*/ 0 h 4520011"/>
              <a:gd name="connsiteX2" fmla="*/ 1416677 w 4831627"/>
              <a:gd name="connsiteY2" fmla="*/ 4520011 h 45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picture containing outdoor&#10;&#10;Description automatically generated">
            <a:extLst>
              <a:ext uri="{FF2B5EF4-FFF2-40B4-BE49-F238E27FC236}">
                <a16:creationId xmlns:a16="http://schemas.microsoft.com/office/drawing/2014/main" xmlns="" id="{BC0D4B82-65A2-4B63-83F4-CE61F9D54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33799"/>
            <a:ext cx="3229414" cy="23251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7F5B87-322C-4A7C-AD6F-33A89401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54497CE7-8B67-4C6A-BF57-2132A2F0507A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800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D5783CA-4233-4392-B8B7-1D9240E91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0" t="4363" r="1566"/>
          <a:stretch/>
        </p:blipFill>
        <p:spPr>
          <a:xfrm>
            <a:off x="4114800" y="990600"/>
            <a:ext cx="4114800" cy="169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1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6">
            <a:extLst>
              <a:ext uri="{FF2B5EF4-FFF2-40B4-BE49-F238E27FC236}">
                <a16:creationId xmlns:a16="http://schemas.microsoft.com/office/drawing/2014/main" xmlns="" id="{0C2A8CEB-6C37-426B-81F9-CC8BDBBBF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Photo: JAMIE FISHER">
            <a:extLst>
              <a:ext uri="{FF2B5EF4-FFF2-40B4-BE49-F238E27FC236}">
                <a16:creationId xmlns:a16="http://schemas.microsoft.com/office/drawing/2014/main" xmlns="" id="{7EC2BFA8-279F-42F3-8CE6-12F047A51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9" r="18630"/>
          <a:stretch/>
        </p:blipFill>
        <p:spPr bwMode="auto">
          <a:xfrm>
            <a:off x="0" y="10"/>
            <a:ext cx="5622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F3A2F260-D080-447B-9A2D-11973C05D9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250779"/>
            <a:ext cx="4550915" cy="4515399"/>
          </a:xfrm>
          <a:custGeom>
            <a:avLst/>
            <a:gdLst>
              <a:gd name="connsiteX0" fmla="*/ 0 w 6067887"/>
              <a:gd name="connsiteY0" fmla="*/ 0 h 4515399"/>
              <a:gd name="connsiteX1" fmla="*/ 6067887 w 6067887"/>
              <a:gd name="connsiteY1" fmla="*/ 0 h 4515399"/>
              <a:gd name="connsiteX2" fmla="*/ 4705907 w 6067887"/>
              <a:gd name="connsiteY2" fmla="*/ 4515399 h 4515399"/>
              <a:gd name="connsiteX3" fmla="*/ 0 w 6067887"/>
              <a:gd name="connsiteY3" fmla="*/ 4515399 h 451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7887" h="4515399">
                <a:moveTo>
                  <a:pt x="0" y="0"/>
                </a:moveTo>
                <a:lnTo>
                  <a:pt x="6067887" y="0"/>
                </a:lnTo>
                <a:lnTo>
                  <a:pt x="4705907" y="4515399"/>
                </a:lnTo>
                <a:lnTo>
                  <a:pt x="0" y="4515399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6BC5FA-CD6C-4D02-95BE-38A9B0C1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75552" y="1346125"/>
            <a:ext cx="82148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54497CE7-8B67-4C6A-BF57-2132A2F0507A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B6AB0-AA2E-4F6D-BF5D-419EF4DA0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04" y="1711250"/>
            <a:ext cx="3613245" cy="977359"/>
          </a:xfrm>
        </p:spPr>
        <p:txBody>
          <a:bodyPr>
            <a:normAutofit/>
          </a:bodyPr>
          <a:lstStyle/>
          <a:p>
            <a:r>
              <a:rPr lang="en-AU" sz="2800"/>
              <a:t>Items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437162-851D-442F-AA39-E666DC20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9" y="2496128"/>
            <a:ext cx="3193250" cy="28865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1000" dirty="0"/>
              <a:t>Significant harvest rail program into NTH NSW</a:t>
            </a:r>
          </a:p>
          <a:p>
            <a:pPr>
              <a:lnSpc>
                <a:spcPct val="90000"/>
              </a:lnSpc>
            </a:pPr>
            <a:r>
              <a:rPr lang="en-AU" sz="1000" dirty="0"/>
              <a:t>Increased bird activity at Sites due to Bushfires across regions</a:t>
            </a:r>
          </a:p>
          <a:p>
            <a:pPr>
              <a:lnSpc>
                <a:spcPct val="90000"/>
              </a:lnSpc>
            </a:pPr>
            <a:r>
              <a:rPr lang="en-AU" sz="1000" dirty="0"/>
              <a:t>Strong 3</a:t>
            </a:r>
            <a:r>
              <a:rPr lang="en-AU" sz="1000" baseline="30000" dirty="0"/>
              <a:t>rd</a:t>
            </a:r>
            <a:r>
              <a:rPr lang="en-AU" sz="1000" dirty="0"/>
              <a:t> party buyer activity</a:t>
            </a:r>
          </a:p>
          <a:p>
            <a:pPr>
              <a:lnSpc>
                <a:spcPct val="90000"/>
              </a:lnSpc>
            </a:pPr>
            <a:r>
              <a:rPr lang="en-AU" sz="1000" dirty="0"/>
              <a:t>Clear Settled buyers a good inclusion this year, providing growers with secure cash options. Good uptake by growers and buyers</a:t>
            </a:r>
          </a:p>
          <a:p>
            <a:pPr>
              <a:lnSpc>
                <a:spcPct val="90000"/>
              </a:lnSpc>
            </a:pPr>
            <a:r>
              <a:rPr lang="en-AU" sz="1000" dirty="0"/>
              <a:t>Consistent Quality across all Sites</a:t>
            </a:r>
          </a:p>
          <a:p>
            <a:pPr>
              <a:lnSpc>
                <a:spcPct val="90000"/>
              </a:lnSpc>
            </a:pPr>
            <a:r>
              <a:rPr lang="en-AU" sz="1000" dirty="0"/>
              <a:t>Good compliance to truck weights</a:t>
            </a:r>
          </a:p>
          <a:p>
            <a:pPr>
              <a:lnSpc>
                <a:spcPct val="90000"/>
              </a:lnSpc>
            </a:pPr>
            <a:endParaRPr lang="en-AU" sz="1000" dirty="0"/>
          </a:p>
          <a:p>
            <a:pPr>
              <a:lnSpc>
                <a:spcPct val="90000"/>
              </a:lnSpc>
            </a:pPr>
            <a:endParaRPr lang="en-AU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BBF233E-816C-4378-9586-C1CEBCBB35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58" r="14495" b="-3"/>
          <a:stretch/>
        </p:blipFill>
        <p:spPr>
          <a:xfrm>
            <a:off x="5622999" y="10"/>
            <a:ext cx="3521000" cy="3428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8D7555-12C9-4BB3-8545-7F2E8CB68A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00" r="28043" b="1"/>
          <a:stretch/>
        </p:blipFill>
        <p:spPr>
          <a:xfrm>
            <a:off x="5622999" y="3429000"/>
            <a:ext cx="351815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28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7F4F9-B500-47AA-97E5-60FCBE90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……the comparison </a:t>
            </a:r>
            <a:r>
              <a:rPr lang="en-AU" sz="2000" dirty="0"/>
              <a:t>otherwise known as…  </a:t>
            </a:r>
            <a:r>
              <a:rPr lang="en-AU" sz="1800" dirty="0"/>
              <a:t>DOT POINT 2  from Colin’s presentation outline -</a:t>
            </a:r>
            <a:r>
              <a:rPr lang="en-AU" dirty="0"/>
              <a:t> </a:t>
            </a:r>
            <a:r>
              <a:rPr lang="en-AU" sz="1800" dirty="0"/>
              <a:t>Regional Variability of in take compared to last year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830547-4922-4717-BD3B-D0F350F79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752600"/>
            <a:ext cx="3090672" cy="1219200"/>
          </a:xfrm>
        </p:spPr>
        <p:txBody>
          <a:bodyPr/>
          <a:lstStyle/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C7D685-1677-46D4-9BB8-08BE08E03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20967" y="2455110"/>
            <a:ext cx="3014472" cy="1307109"/>
          </a:xfrm>
        </p:spPr>
        <p:txBody>
          <a:bodyPr/>
          <a:lstStyle/>
          <a:p>
            <a:pPr algn="ctr"/>
            <a:r>
              <a:rPr lang="en-AU" dirty="0"/>
              <a:t>1920 </a:t>
            </a:r>
          </a:p>
          <a:p>
            <a:pPr algn="ctr"/>
            <a:r>
              <a:rPr lang="en-AU" sz="900" dirty="0"/>
              <a:t>- the year Australia competed for the first time as a separate Nation at the 1920 Antwerp Olympics</a:t>
            </a:r>
            <a:endParaRPr lang="en-AU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484FF7-B419-4418-88F9-4C07B1DCD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181D4-0E40-42FE-B42F-5AC7356202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D77C1B37-53C4-4BCB-87D6-F3C971A1B0AA}"/>
              </a:ext>
            </a:extLst>
          </p:cNvPr>
          <p:cNvSpPr txBox="1">
            <a:spLocks/>
          </p:cNvSpPr>
          <p:nvPr/>
        </p:nvSpPr>
        <p:spPr>
          <a:xfrm>
            <a:off x="381000" y="2568823"/>
            <a:ext cx="3014472" cy="1009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/>
              <a:t>1819</a:t>
            </a:r>
          </a:p>
          <a:p>
            <a:pPr algn="ctr"/>
            <a:r>
              <a:rPr lang="en-AU" sz="900" dirty="0"/>
              <a:t>- the year 12 Convict Ships landed in Australia</a:t>
            </a:r>
            <a:endParaRPr lang="en-AU" sz="20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AD5F769B-875D-40E4-B65F-1A424388D045}"/>
              </a:ext>
            </a:extLst>
          </p:cNvPr>
          <p:cNvSpPr txBox="1">
            <a:spLocks/>
          </p:cNvSpPr>
          <p:nvPr/>
        </p:nvSpPr>
        <p:spPr>
          <a:xfrm>
            <a:off x="2438400" y="3108665"/>
            <a:ext cx="3014472" cy="1307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dirty="0"/>
              <a:t>VERSES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0C33D4-449D-4804-ABB3-60E85E119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830" y="4552950"/>
            <a:ext cx="2512570" cy="17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0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ACD9382-FFD6-4C17-BF62-BC5F4D327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197" y="1190539"/>
            <a:ext cx="5257800" cy="1424072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AU" sz="3400" dirty="0"/>
              <a:t>What’s in Warehouse……..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7F4C5C-786F-4D93-AF70-FA8C881A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DEDEB63-A416-4410-84A2-E2C1CAA884D8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9478C59-D276-4F2A-AB2E-C94A26FF5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69" y="2819399"/>
            <a:ext cx="6727731" cy="3352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44C7E0-AB03-430A-9E69-BA979EF29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76598"/>
            <a:ext cx="2743210" cy="5334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50275A-D990-4BE5-8694-38B799497C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667"/>
          <a:stretch/>
        </p:blipFill>
        <p:spPr>
          <a:xfrm>
            <a:off x="1084278" y="3810000"/>
            <a:ext cx="2729819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C5763AA-8DD6-4682-A71C-C818A49E0B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883" b="6917"/>
          <a:stretch/>
        </p:blipFill>
        <p:spPr>
          <a:xfrm>
            <a:off x="4981816" y="4953000"/>
            <a:ext cx="2380788" cy="5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3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xmlns="" id="{21029ED5-F105-4DD2-99C8-1E4422817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1" name="Group 74">
            <a:extLst>
              <a:ext uri="{FF2B5EF4-FFF2-40B4-BE49-F238E27FC236}">
                <a16:creationId xmlns:a16="http://schemas.microsoft.com/office/drawing/2014/main" xmlns="" id="{2D621E68-BF28-4A1C-B1A2-4E55E139E7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BE8BBE4D-F0DF-49B9-B75A-99DAC53ACA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xmlns="" id="{E0F07DDC-34A6-46A1-9DE9-2BBE2931A5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xmlns="" id="{2CEB2BF9-B8DB-45B9-86EA-D197B5B1AE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xmlns="" id="{08B5BB34-3801-4E70-A981-FE007635E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7">
              <a:extLst>
                <a:ext uri="{FF2B5EF4-FFF2-40B4-BE49-F238E27FC236}">
                  <a16:creationId xmlns:a16="http://schemas.microsoft.com/office/drawing/2014/main" xmlns="" id="{38432A75-2CEB-463C-A8F2-ABB50A79F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xmlns="" id="{E7E850B8-C050-4597-8BEB-113FEC9A27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xmlns="" id="{24ACC798-9CEC-4B6F-A8DD-F8E6FCCCF1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xmlns="" id="{1D58A8C6-1294-4CD9-89BC-F1E981A524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xmlns="" id="{F32F2ED6-6143-46C4-A641-72D42732B6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32" name="Rectangle 85">
            <a:extLst>
              <a:ext uri="{FF2B5EF4-FFF2-40B4-BE49-F238E27FC236}">
                <a16:creationId xmlns:a16="http://schemas.microsoft.com/office/drawing/2014/main" xmlns="" id="{5C9652B3-A450-4ED6-8FBF-F536BA60B4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5451F89-B99E-48A2-8892-B2D73CFF2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/>
          <a:stretch/>
        </p:blipFill>
        <p:spPr bwMode="auto">
          <a:xfrm>
            <a:off x="426339" y="571500"/>
            <a:ext cx="829132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3E89615-8A54-4878-8B58-3BD45D23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5328" y="6420107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87D1BC55-526E-4363-89DA-7976885163A1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472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227</Words>
  <Application>Microsoft Macintosh PowerPoint</Application>
  <PresentationFormat>On-screen Show (4:3)</PresentationFormat>
  <Paragraphs>31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Facet</vt:lpstr>
      <vt:lpstr>PowerPoint Presentation</vt:lpstr>
      <vt:lpstr>GRAINFLOW  1920 POST HARVEST </vt:lpstr>
      <vt:lpstr>And so it begins…..Harvest</vt:lpstr>
      <vt:lpstr>Items of Interest</vt:lpstr>
      <vt:lpstr>……the comparison otherwise known as…  DOT POINT 2  from Colin’s presentation outline - Regional Variability of in take compared to last year</vt:lpstr>
      <vt:lpstr>What’s in Warehouse……..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Janine Gale</dc:creator>
  <cp:lastModifiedBy>Colin Peace</cp:lastModifiedBy>
  <cp:revision>4</cp:revision>
  <dcterms:created xsi:type="dcterms:W3CDTF">2020-02-10T22:23:45Z</dcterms:created>
  <dcterms:modified xsi:type="dcterms:W3CDTF">2020-02-13T00:00:01Z</dcterms:modified>
</cp:coreProperties>
</file>