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7" r:id="rId2"/>
    <p:sldMasterId id="2147483660" r:id="rId3"/>
    <p:sldMasterId id="2147483684" r:id="rId4"/>
    <p:sldMasterId id="2147483689" r:id="rId5"/>
  </p:sldMasterIdLst>
  <p:notesMasterIdLst>
    <p:notesMasterId r:id="rId13"/>
  </p:notesMasterIdLst>
  <p:handoutMasterIdLst>
    <p:handoutMasterId r:id="rId14"/>
  </p:handoutMasterIdLst>
  <p:sldIdLst>
    <p:sldId id="256" r:id="rId6"/>
    <p:sldId id="342" r:id="rId7"/>
    <p:sldId id="350" r:id="rId8"/>
    <p:sldId id="351" r:id="rId9"/>
    <p:sldId id="353" r:id="rId10"/>
    <p:sldId id="343" r:id="rId11"/>
    <p:sldId id="348" r:id="rId12"/>
  </p:sldIdLst>
  <p:sldSz cx="9906000" cy="6858000" type="A4"/>
  <p:notesSz cx="7010400" cy="9296400"/>
  <p:defaultTextStyle>
    <a:defPPr>
      <a:defRPr lang="en-US"/>
    </a:defPPr>
    <a:lvl1pPr marL="0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86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69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55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540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426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310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194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080" algn="l" defTabSz="478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3F3"/>
    <a:srgbClr val="1C2425"/>
    <a:srgbClr val="C5C6C5"/>
    <a:srgbClr val="00285F"/>
    <a:srgbClr val="F3B329"/>
    <a:srgbClr val="A8DFDB"/>
    <a:srgbClr val="002147"/>
    <a:srgbClr val="002E5F"/>
    <a:srgbClr val="00286E"/>
    <a:srgbClr val="F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1624" y="-104"/>
      </p:cViewPr>
      <p:guideLst>
        <p:guide orient="horz" pos="8"/>
        <p:guide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hapman\Downloads\report1581375015474.xls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[report1581375015474.xls]Sheet1!PivotTable3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800" dirty="0"/>
              <a:t>Total Receivals by %</a:t>
            </a:r>
          </a:p>
        </c:rich>
      </c:tx>
      <c:layout>
        <c:manualLayout>
          <c:xMode val="edge"/>
          <c:yMode val="edge"/>
          <c:x val="0.334137180114857"/>
          <c:y val="0.0351985509538999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51537669907898"/>
          <c:y val="0.134279593752012"/>
          <c:w val="0.859971877197094"/>
          <c:h val="0.847398345972206"/>
        </c:manualLayout>
      </c:layout>
      <c:pie3D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67-4FD9-96F2-6C9C47D29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67-4FD9-96F2-6C9C47D29951}"/>
              </c:ext>
            </c:extLst>
          </c:dPt>
          <c:dPt>
            <c:idx val="2"/>
            <c:bubble3D val="0"/>
            <c:explosion val="15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67-4FD9-96F2-6C9C47D299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67-4FD9-96F2-6C9C47D2995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4"/>
                <c:pt idx="0">
                  <c:v>Barley</c:v>
                </c:pt>
                <c:pt idx="1">
                  <c:v>Canola</c:v>
                </c:pt>
                <c:pt idx="2">
                  <c:v>Field Peas</c:v>
                </c:pt>
                <c:pt idx="3">
                  <c:v>Wheat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4"/>
                <c:pt idx="0">
                  <c:v>149275.999</c:v>
                </c:pt>
                <c:pt idx="1">
                  <c:v>26283.20000000003</c:v>
                </c:pt>
                <c:pt idx="2">
                  <c:v>803.58</c:v>
                </c:pt>
                <c:pt idx="3">
                  <c:v>210161.5299999999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67-4FD9-96F2-6C9C47D299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[report1581374354618.xls]Sheet1!PivotTable2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Wheat Receivals by Grade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"/>
          <c:y val="0.111860262106356"/>
          <c:w val="0.873431070816993"/>
          <c:h val="0.855380205116807"/>
        </c:manualLayout>
      </c:layout>
      <c:pie3D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1-4CAC-974F-19A6942CC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1-4CAC-974F-19A6942CC2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51-4CAC-974F-19A6942CC2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51-4CAC-974F-19A6942CC2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51-4CAC-974F-19A6942CC2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E51-4CAC-974F-19A6942CC2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E51-4CAC-974F-19A6942CC2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E51-4CAC-974F-19A6942CC20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E51-4CAC-974F-19A6942CC2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E51-4CAC-974F-19A6942CC20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Sheet1!$A$4:$A$14</c:f>
              <c:strCache>
                <c:ptCount val="10"/>
                <c:pt idx="0">
                  <c:v>AGP1</c:v>
                </c:pt>
                <c:pt idx="1">
                  <c:v>APH1</c:v>
                </c:pt>
                <c:pt idx="2">
                  <c:v>APH2</c:v>
                </c:pt>
                <c:pt idx="3">
                  <c:v>APW1</c:v>
                </c:pt>
                <c:pt idx="4">
                  <c:v>ASW1</c:v>
                </c:pt>
                <c:pt idx="5">
                  <c:v>AUH1</c:v>
                </c:pt>
                <c:pt idx="6">
                  <c:v>AUH2</c:v>
                </c:pt>
                <c:pt idx="7">
                  <c:v>H1</c:v>
                </c:pt>
                <c:pt idx="8">
                  <c:v>H2</c:v>
                </c:pt>
                <c:pt idx="9">
                  <c:v>HPS1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0"/>
                <c:pt idx="0">
                  <c:v>418.05</c:v>
                </c:pt>
                <c:pt idx="1">
                  <c:v>17085.99000000001</c:v>
                </c:pt>
                <c:pt idx="2">
                  <c:v>11233.95</c:v>
                </c:pt>
                <c:pt idx="3">
                  <c:v>41752.76999999999</c:v>
                </c:pt>
                <c:pt idx="4">
                  <c:v>40792.30000000002</c:v>
                </c:pt>
                <c:pt idx="5">
                  <c:v>1047.84</c:v>
                </c:pt>
                <c:pt idx="6">
                  <c:v>483.37</c:v>
                </c:pt>
                <c:pt idx="7">
                  <c:v>30104.50000000001</c:v>
                </c:pt>
                <c:pt idx="8">
                  <c:v>66487.30000000006</c:v>
                </c:pt>
                <c:pt idx="9">
                  <c:v>711.72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E51-4CAC-974F-19A6942CC20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AU" sz="2000"/>
              <a:t>Barley Receivals</a:t>
            </a:r>
            <a:r>
              <a:rPr lang="en-AU" sz="2000" baseline="0"/>
              <a:t> by Grade</a:t>
            </a:r>
            <a:endParaRPr lang="en-AU" sz="20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[report1581373842780.xls]Sheet1!PivotTable1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Barley</a:t>
            </a:r>
            <a:r>
              <a:rPr lang="en-US" sz="2400" baseline="0" dirty="0"/>
              <a:t> Receivals by Grade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54-4A92-A430-F066041D58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54-4A92-A430-F066041D58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54-4A92-A430-F066041D58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54-4A92-A430-F066041D58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54-4A92-A430-F066041D58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54-4A92-A430-F066041D58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54-4A92-A430-F066041D58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54-4A92-A430-F066041D586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Sheet1!$A$4:$A$12</c:f>
              <c:strCache>
                <c:ptCount val="8"/>
                <c:pt idx="0">
                  <c:v>BAR1</c:v>
                </c:pt>
                <c:pt idx="1">
                  <c:v>BAR2</c:v>
                </c:pt>
                <c:pt idx="2">
                  <c:v>BAR3</c:v>
                </c:pt>
                <c:pt idx="3">
                  <c:v>CP1</c:v>
                </c:pt>
                <c:pt idx="4">
                  <c:v>LA1</c:v>
                </c:pt>
                <c:pt idx="5">
                  <c:v>PLT1</c:v>
                </c:pt>
                <c:pt idx="6">
                  <c:v>PLT2</c:v>
                </c:pt>
                <c:pt idx="7">
                  <c:v>SPA1</c:v>
                </c:pt>
              </c:strCache>
            </c:strRef>
          </c:cat>
          <c:val>
            <c:numRef>
              <c:f>Sheet1!$B$4:$B$12</c:f>
              <c:numCache>
                <c:formatCode>General</c:formatCode>
                <c:ptCount val="8"/>
                <c:pt idx="0">
                  <c:v>81564.91300000002</c:v>
                </c:pt>
                <c:pt idx="1">
                  <c:v>11203.2</c:v>
                </c:pt>
                <c:pt idx="2">
                  <c:v>11275.35</c:v>
                </c:pt>
                <c:pt idx="3">
                  <c:v>4399.34</c:v>
                </c:pt>
                <c:pt idx="4">
                  <c:v>3093.8</c:v>
                </c:pt>
                <c:pt idx="5">
                  <c:v>2265.53</c:v>
                </c:pt>
                <c:pt idx="6">
                  <c:v>28.48</c:v>
                </c:pt>
                <c:pt idx="7">
                  <c:v>35445.38600000001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54-4A92-A430-F066041D58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A62AF-C156-8F4D-9A24-6CDB99263FD7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9C96A-78E3-3445-98E8-316827152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3961A5E-7F8E-2246-8644-64E7A5598E19}" type="datetimeFigureOut">
              <a:rPr lang="en-US" smtClean="0"/>
              <a:pPr/>
              <a:t>4/3/20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9B597F8-713A-7044-BD89-48F82721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6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9890" rtl="0" eaLnBrk="1" latinLnBrk="0" hangingPunct="1"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419890" algn="l" defTabSz="419890" rtl="0" eaLnBrk="1" latinLnBrk="0" hangingPunct="1"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839780" algn="l" defTabSz="419890" rtl="0" eaLnBrk="1" latinLnBrk="0" hangingPunct="1"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1259671" algn="l" defTabSz="419890" rtl="0" eaLnBrk="1" latinLnBrk="0" hangingPunct="1"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1679563" algn="l" defTabSz="419890" rtl="0" eaLnBrk="1" latinLnBrk="0" hangingPunct="1"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099453" algn="l" defTabSz="4198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343" algn="l" defTabSz="4198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233" algn="l" defTabSz="4198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124" algn="l" defTabSz="4198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97F8-713A-7044-BD89-48F827217D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7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123142" y="228600"/>
            <a:ext cx="216734" cy="4007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9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446" y="1600201"/>
            <a:ext cx="3941763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520534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3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95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2446" y="139700"/>
            <a:ext cx="8613639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46" y="1600201"/>
            <a:ext cx="8915400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123142" y="228600"/>
            <a:ext cx="216734" cy="4007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9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2446" y="1282701"/>
            <a:ext cx="6934200" cy="529167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42446" y="1397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215768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46" y="1600201"/>
            <a:ext cx="8915400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 marL="536433" indent="0">
              <a:buNone/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</a:lstStyle>
          <a:p>
            <a:pPr lvl="1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TITLE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446" y="1600201"/>
            <a:ext cx="3941763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520534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1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2446" y="1282701"/>
            <a:ext cx="6934200" cy="529167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SUBTITLE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42446" y="1397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267191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46" y="1600201"/>
            <a:ext cx="8915400" cy="452543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300">
                <a:solidFill>
                  <a:srgbClr val="1C2425"/>
                </a:solidFill>
              </a:defRPr>
            </a:lvl1pPr>
            <a:lvl2pPr>
              <a:defRPr sz="1900">
                <a:solidFill>
                  <a:srgbClr val="1C2425"/>
                </a:solidFill>
              </a:defRPr>
            </a:lvl2pPr>
            <a:lvl3pPr>
              <a:defRPr sz="1900">
                <a:solidFill>
                  <a:srgbClr val="1C2425"/>
                </a:solidFill>
              </a:defRPr>
            </a:lvl3pPr>
            <a:lvl4pPr>
              <a:defRPr sz="1900">
                <a:solidFill>
                  <a:srgbClr val="1C2425"/>
                </a:solidFill>
              </a:defRPr>
            </a:lvl4pPr>
            <a:lvl5pPr>
              <a:defRPr sz="1900">
                <a:solidFill>
                  <a:srgbClr val="1C2425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413" y="6308726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1325" y="6308726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900">
                <a:solidFill>
                  <a:srgbClr val="C5C6C5"/>
                </a:solidFill>
              </a:defRPr>
            </a:lvl1pPr>
          </a:lstStyle>
          <a:p>
            <a:fld id="{78FEEF0F-3978-1A45-B4ED-856116FB7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4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6" Type="http://schemas.openxmlformats.org/officeDocument/2006/relationships/image" Target="../media/image1.emf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Relationship Id="rId5" Type="http://schemas.openxmlformats.org/officeDocument/2006/relationships/image" Target="../media/image5.jpe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5.xml"/><Relationship Id="rId3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merald Grain Logo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62" y="5658511"/>
            <a:ext cx="1760220" cy="480060"/>
          </a:xfrm>
          <a:prstGeom prst="rect">
            <a:avLst/>
          </a:prstGeom>
        </p:spPr>
      </p:pic>
      <p:pic>
        <p:nvPicPr>
          <p:cNvPr id="12" name="Picture 11" descr="PBGGerry-2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1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</p:sldLayoutIdLst>
  <p:hf hdr="0" ftr="0" dt="0"/>
  <p:txStyles>
    <p:titleStyle>
      <a:lvl1pPr algn="ctr" defTabSz="47888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59164" indent="-359164" algn="l" defTabSz="478886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Arial"/>
          <a:ea typeface="+mn-ea"/>
          <a:cs typeface="+mn-cs"/>
        </a:defRPr>
      </a:lvl1pPr>
      <a:lvl2pPr marL="778188" indent="-299303" algn="l" defTabSz="478886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Arial"/>
          <a:ea typeface="+mn-ea"/>
          <a:cs typeface="+mn-cs"/>
        </a:defRPr>
      </a:lvl2pPr>
      <a:lvl3pPr marL="1197213" indent="-239441" algn="l" defTabSz="47888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+mn-cs"/>
        </a:defRPr>
      </a:lvl3pPr>
      <a:lvl4pPr marL="1676098" indent="-239441" algn="l" defTabSz="47888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4pPr>
      <a:lvl5pPr marL="2154983" indent="-239441" algn="l" defTabSz="478886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Arial"/>
          <a:ea typeface="+mn-ea"/>
          <a:cs typeface="+mn-cs"/>
        </a:defRPr>
      </a:lvl5pPr>
      <a:lvl6pPr marL="2633867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753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638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23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86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69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55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4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26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1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94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8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3713821" cy="6857997"/>
          </a:xfrm>
          <a:prstGeom prst="rect">
            <a:avLst/>
          </a:prstGeom>
        </p:spPr>
      </p:pic>
      <p:pic>
        <p:nvPicPr>
          <p:cNvPr id="4" name="Picture 3" descr="Emerald Grain Logo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62" y="5658511"/>
            <a:ext cx="176022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ctr" defTabSz="47888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59164" indent="-359164" algn="l" defTabSz="478886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Arial"/>
          <a:ea typeface="+mn-ea"/>
          <a:cs typeface="+mn-cs"/>
        </a:defRPr>
      </a:lvl1pPr>
      <a:lvl2pPr marL="778188" indent="-299303" algn="l" defTabSz="478886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Arial"/>
          <a:ea typeface="+mn-ea"/>
          <a:cs typeface="+mn-cs"/>
        </a:defRPr>
      </a:lvl2pPr>
      <a:lvl3pPr marL="1197213" indent="-239441" algn="l" defTabSz="47888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+mn-cs"/>
        </a:defRPr>
      </a:lvl3pPr>
      <a:lvl4pPr marL="1676098" indent="-239441" algn="l" defTabSz="47888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4pPr>
      <a:lvl5pPr marL="2154983" indent="-239441" algn="l" defTabSz="478886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Arial"/>
          <a:ea typeface="+mn-ea"/>
          <a:cs typeface="+mn-cs"/>
        </a:defRPr>
      </a:lvl5pPr>
      <a:lvl6pPr marL="2633867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753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638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23" indent="-239441" algn="l" defTabSz="4788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86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69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55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4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26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1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94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80" algn="l" defTabSz="4788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446" y="1397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dirty="0"/>
              <a:t>TITLE EXAMPLE</a:t>
            </a:r>
          </a:p>
        </p:txBody>
      </p:sp>
      <p:pic>
        <p:nvPicPr>
          <p:cNvPr id="7" name="Picture 6" descr="Emerald Grain Logo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73" y="6233424"/>
            <a:ext cx="1251712" cy="341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741000" cy="685799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42446" y="1600201"/>
            <a:ext cx="8915400" cy="4525433"/>
          </a:xfrm>
          <a:prstGeom prst="rect">
            <a:avLst/>
          </a:prstGeom>
        </p:spPr>
        <p:txBody>
          <a:bodyPr lIns="107287" tIns="53643" rIns="107287" bIns="53643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C242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242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1C242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242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1C242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900" dirty="0">
              <a:solidFill>
                <a:srgbClr val="1C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536433" rtl="0" eaLnBrk="1" latinLnBrk="0" hangingPunct="1">
        <a:spcBef>
          <a:spcPct val="0"/>
        </a:spcBef>
        <a:buNone/>
        <a:defRPr sz="3800" kern="1200" baseline="0">
          <a:solidFill>
            <a:srgbClr val="F3B329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446" y="1397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AU" dirty="0"/>
              <a:t>TITLE EXAMPLE</a:t>
            </a:r>
            <a:endParaRPr lang="en-US" dirty="0"/>
          </a:p>
        </p:txBody>
      </p:sp>
      <p:pic>
        <p:nvPicPr>
          <p:cNvPr id="6" name="Picture 5" descr="PBGGerry-2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1000" cy="6858000"/>
          </a:xfrm>
          <a:prstGeom prst="rect">
            <a:avLst/>
          </a:prstGeom>
        </p:spPr>
      </p:pic>
      <p:pic>
        <p:nvPicPr>
          <p:cNvPr id="5" name="Picture 4" descr="Emerald Grain Logo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73" y="6233424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536433" rtl="0" eaLnBrk="1" latinLnBrk="0" hangingPunct="1">
        <a:spcBef>
          <a:spcPct val="0"/>
        </a:spcBef>
        <a:buNone/>
        <a:defRPr sz="3800" kern="1200" baseline="0">
          <a:solidFill>
            <a:srgbClr val="F3B329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" y="0"/>
            <a:ext cx="9922925" cy="686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8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536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55586" y="2316301"/>
            <a:ext cx="4847195" cy="1470025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>
            <a:lvl1pPr algn="ctr" defTabSz="40815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n-US" sz="6600" spc="-276" dirty="0">
                <a:solidFill>
                  <a:srgbClr val="F3B329"/>
                </a:solidFill>
                <a:latin typeface="Calibri"/>
                <a:cs typeface="Calibri"/>
              </a:rPr>
              <a:t>EMERALD</a:t>
            </a:r>
            <a:br>
              <a:rPr lang="en-US" sz="6600" spc="-276" dirty="0">
                <a:solidFill>
                  <a:srgbClr val="F3B329"/>
                </a:solidFill>
                <a:latin typeface="Calibri"/>
                <a:cs typeface="Calibri"/>
              </a:rPr>
            </a:br>
            <a:r>
              <a:rPr lang="en-US" sz="6600" spc="-276" dirty="0">
                <a:solidFill>
                  <a:srgbClr val="F3B329"/>
                </a:solidFill>
                <a:latin typeface="Calibri"/>
                <a:cs typeface="Calibri"/>
              </a:rPr>
              <a:t>GRAIN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95562" y="3778120"/>
            <a:ext cx="4463651" cy="7669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06114" indent="-306114" algn="l" defTabSz="40815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63247" indent="-255095" algn="l" defTabSz="408153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20381" indent="-204075" algn="l" defTabSz="408153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28533" indent="-204075" algn="l" defTabSz="408153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36685" indent="-204075" algn="l" defTabSz="408153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44837" indent="-204075" algn="l" defTabSz="40815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0" indent="-204075" algn="l" defTabSz="40815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2" indent="-204075" algn="l" defTabSz="40815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94" indent="-204075" algn="l" defTabSz="40815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sz="1800" b="1" dirty="0">
              <a:solidFill>
                <a:srgbClr val="1C2425"/>
              </a:solidFill>
              <a:latin typeface="Calibri"/>
              <a:cs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23022" y="781050"/>
            <a:ext cx="5025778" cy="1238249"/>
          </a:xfrm>
          <a:prstGeom prst="rect">
            <a:avLst/>
          </a:prstGeom>
          <a:solidFill>
            <a:schemeClr val="bg1"/>
          </a:solidFill>
        </p:spPr>
        <p:txBody>
          <a:bodyPr vert="horz" lIns="95778" tIns="47888" rIns="95778" bIns="47888" rtlCol="0" anchor="ctr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rgbClr val="1C2425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562" y="3786326"/>
            <a:ext cx="347686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GIAV Post Harvest Meeting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273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EF0F-3978-1A45-B4ED-856116FB70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4846" y="2921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l" defTabSz="536433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F3B3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Emerald Grain – Service, Knowledge, Commitment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C9646BD-4AAD-49B8-8881-ABE130A3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3DFED2A-762A-485A-AD1C-E6967B588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23078"/>
              </p:ext>
            </p:extLst>
          </p:nvPr>
        </p:nvGraphicFramePr>
        <p:xfrm>
          <a:off x="942446" y="1435101"/>
          <a:ext cx="7829021" cy="469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5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EF0F-3978-1A45-B4ED-856116FB70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4846" y="2921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l" defTabSz="536433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F3B3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Emerald Grain – Service, Knowledge, Commitment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7ED3FF0-1F54-44C3-8381-8DE5DF4A0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418670"/>
              </p:ext>
            </p:extLst>
          </p:nvPr>
        </p:nvGraphicFramePr>
        <p:xfrm>
          <a:off x="1826438" y="1309863"/>
          <a:ext cx="6984715" cy="486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13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EF0F-3978-1A45-B4ED-856116FB70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4846" y="292100"/>
            <a:ext cx="8613639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l" defTabSz="536433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F3B3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Emerald Grain – Service, Knowledge, Commitment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23401"/>
              </p:ext>
            </p:extLst>
          </p:nvPr>
        </p:nvGraphicFramePr>
        <p:xfrm>
          <a:off x="1009385" y="1117336"/>
          <a:ext cx="8055593" cy="49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5F34F602-5D7E-41BE-9501-553FB5C19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521521"/>
              </p:ext>
            </p:extLst>
          </p:nvPr>
        </p:nvGraphicFramePr>
        <p:xfrm>
          <a:off x="1682044" y="1435100"/>
          <a:ext cx="6863645" cy="466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203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F1AC4-ED06-463E-870F-BCEFD680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Emerald Grain – Service, Knowledge, Commitment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DBD292-6D70-40A2-AD7B-B8789FC7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b="1" dirty="0"/>
              <a:t>				Stop Start Drawn out 19/20 HARVEST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B2088F-2F81-4A3E-B09D-2E12617A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EF0F-3978-1A45-B4ED-856116FB70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7F0A01-2C51-42FA-B89C-CEF1CF360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7" t="3549"/>
          <a:stretch/>
        </p:blipFill>
        <p:spPr>
          <a:xfrm>
            <a:off x="1309511" y="2370668"/>
            <a:ext cx="7984488" cy="34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Emerald Grain – Service, Knowledge, Commitment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EF0F-3978-1A45-B4ED-856116FB70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2446" y="1534697"/>
            <a:ext cx="8915400" cy="4525433"/>
          </a:xfrm>
        </p:spPr>
        <p:txBody>
          <a:bodyPr/>
          <a:lstStyle/>
          <a:p>
            <a:r>
              <a:rPr lang="en-AU" dirty="0"/>
              <a:t>Wheat Quality – High protein ranges. Overall excellent quality. Some issue with screenings through Central Vic.</a:t>
            </a:r>
          </a:p>
          <a:p>
            <a:endParaRPr lang="en-AU" dirty="0"/>
          </a:p>
          <a:p>
            <a:r>
              <a:rPr lang="en-AU" dirty="0"/>
              <a:t>Barley Quality – Test weight, Retention and screenings were excellent. Protein varied across the sites, relative to finish and summer rain.</a:t>
            </a:r>
          </a:p>
          <a:p>
            <a:endParaRPr lang="en-AU" dirty="0"/>
          </a:p>
          <a:p>
            <a:r>
              <a:rPr lang="en-AU" dirty="0"/>
              <a:t>Canola Quality – Higher oil than 18/19 but dry finish limited levels.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Large focus on chemical residue testing for harvest samples. Lower issues with regular Canola plant growth.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246" y="1051864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Grain Quality 1819 HARVEST</a:t>
            </a:r>
          </a:p>
        </p:txBody>
      </p:sp>
    </p:spTree>
    <p:extLst>
      <p:ext uri="{BB962C8B-B14F-4D97-AF65-F5344CB8AC3E}">
        <p14:creationId xmlns:p14="http://schemas.microsoft.com/office/powerpoint/2010/main" val="409807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Emerald Grain – Service, Knowledge, Commitment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EF0F-3978-1A45-B4ED-856116FB70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8505" y="2028826"/>
            <a:ext cx="8915400" cy="4525433"/>
          </a:xfrm>
        </p:spPr>
        <p:txBody>
          <a:bodyPr/>
          <a:lstStyle/>
          <a:p>
            <a:r>
              <a:rPr lang="en-AU" dirty="0"/>
              <a:t>Harvest rail program was high, due to export flow so sites were out turning heavily through December and January. </a:t>
            </a:r>
          </a:p>
          <a:p>
            <a:endParaRPr lang="en-AU" dirty="0"/>
          </a:p>
          <a:p>
            <a:r>
              <a:rPr lang="en-AU" dirty="0"/>
              <a:t>Increase in Customer requests for Emerald sites in JAN/FEB compared to previous years as demand into Victorian domestic homes not fully serviced by the grower, so trade drawing on stock.  </a:t>
            </a:r>
          </a:p>
          <a:p>
            <a:endParaRPr lang="en-AU" dirty="0"/>
          </a:p>
          <a:p>
            <a:r>
              <a:rPr lang="en-AU" dirty="0"/>
              <a:t>Change in market dynamic has changed the natural flow, with growers holding stock uncommitted on farm and unknown stocks leading to </a:t>
            </a:r>
            <a:r>
              <a:rPr lang="en-AU"/>
              <a:t>market volatility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942446" y="1289050"/>
            <a:ext cx="847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3831428538"/>
      </p:ext>
    </p:extLst>
  </p:cSld>
  <p:clrMapOvr>
    <a:masterClrMapping/>
  </p:clrMapOvr>
</p:sld>
</file>

<file path=ppt/theme/theme1.xml><?xml version="1.0" encoding="utf-8"?>
<a:theme xmlns:a="http://schemas.openxmlformats.org/drawingml/2006/main" name="Emerald Grain MASTER PP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Emerald Grain MASTER PPT A4.potx</Template>
  <TotalTime>7968</TotalTime>
  <Words>238</Words>
  <Application>Microsoft Macintosh PowerPoint</Application>
  <PresentationFormat>A4 Paper (210x297 mm)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Emerald Grain MASTER PPT A4</vt:lpstr>
      <vt:lpstr>3_Office Theme</vt:lpstr>
      <vt:lpstr>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Emerald Grain – Service, Knowledge, Commitment </vt:lpstr>
      <vt:lpstr>Emerald Grain – Service, Knowledge, Commitment </vt:lpstr>
      <vt:lpstr>Emerald Grain – Service, Knowledge, Commitment </vt:lpstr>
    </vt:vector>
  </TitlesOfParts>
  <Company>Emerald Grain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Kuan Ung</dc:creator>
  <cp:lastModifiedBy>Colin Peace</cp:lastModifiedBy>
  <cp:revision>554</cp:revision>
  <cp:lastPrinted>2016-01-09T00:01:37Z</cp:lastPrinted>
  <dcterms:created xsi:type="dcterms:W3CDTF">2013-11-03T23:01:50Z</dcterms:created>
  <dcterms:modified xsi:type="dcterms:W3CDTF">2020-03-04T02:07:28Z</dcterms:modified>
</cp:coreProperties>
</file>