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7" r:id="rId5"/>
    <p:sldMasterId id="2147483680" r:id="rId6"/>
    <p:sldMasterId id="2147483687" r:id="rId7"/>
    <p:sldMasterId id="2147483693" r:id="rId8"/>
    <p:sldMasterId id="2147483706" r:id="rId9"/>
    <p:sldMasterId id="2147483728" r:id="rId10"/>
    <p:sldMasterId id="2147483733" r:id="rId11"/>
    <p:sldMasterId id="2147483739" r:id="rId12"/>
    <p:sldMasterId id="2147483743" r:id="rId13"/>
  </p:sldMasterIdLst>
  <p:notesMasterIdLst>
    <p:notesMasterId r:id="rId29"/>
  </p:notesMasterIdLst>
  <p:sldIdLst>
    <p:sldId id="445" r:id="rId14"/>
    <p:sldId id="512" r:id="rId15"/>
    <p:sldId id="750" r:id="rId16"/>
    <p:sldId id="752" r:id="rId17"/>
    <p:sldId id="754" r:id="rId18"/>
    <p:sldId id="740" r:id="rId19"/>
    <p:sldId id="756" r:id="rId20"/>
    <p:sldId id="525" r:id="rId21"/>
    <p:sldId id="748" r:id="rId22"/>
    <p:sldId id="529" r:id="rId23"/>
    <p:sldId id="720" r:id="rId24"/>
    <p:sldId id="723" r:id="rId25"/>
    <p:sldId id="753" r:id="rId26"/>
    <p:sldId id="710" r:id="rId27"/>
    <p:sldId id="704" r:id="rId28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66CCFF"/>
    <a:srgbClr val="67823A"/>
    <a:srgbClr val="4C7229"/>
    <a:srgbClr val="FFFFCC"/>
    <a:srgbClr val="666633"/>
    <a:srgbClr val="758448"/>
    <a:srgbClr val="66FF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6248" autoAdjust="0"/>
    <p:restoredTop sz="74380" autoAdjust="0"/>
  </p:normalViewPr>
  <p:slideViewPr>
    <p:cSldViewPr showGuides="1">
      <p:cViewPr varScale="1">
        <p:scale>
          <a:sx n="78" d="100"/>
          <a:sy n="78" d="100"/>
        </p:scale>
        <p:origin x="-30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ABD5E9-AF33-4A03-82FF-EBCEC1FB70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01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95E3A-EBB5-4B68-B793-7E2176F160B5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1DD49-ABE1-4AD6-9ACF-2533E5FACDF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1DD49-ABE1-4AD6-9ACF-2533E5FACDF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73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765175"/>
            <a:ext cx="7345362" cy="9001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76400"/>
            <a:ext cx="7345362" cy="744538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1C38-FCE6-497D-B6F5-97B681E7ED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2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21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59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10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34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917575"/>
            <a:ext cx="2090737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119813" cy="520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83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7575"/>
            <a:ext cx="8362950" cy="5208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027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E103-DED2-423E-A30B-71ECD71B77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04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00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8F9A987-7AF2-49A6-84D3-AF970DF0427F}" type="slidenum">
              <a:rPr lang="en-AU">
                <a:solidFill>
                  <a:srgbClr val="000000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17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r="39607"/>
          <a:stretch/>
        </p:blipFill>
        <p:spPr>
          <a:xfrm>
            <a:off x="-1574764" y="-315309"/>
            <a:ext cx="8772288" cy="8822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</a:t>
            </a:r>
            <a:br>
              <a:rPr lang="en-AU" dirty="0"/>
            </a:br>
            <a:r>
              <a:rPr lang="en-AU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3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4450"/>
            <a:ext cx="8362950" cy="6081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919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3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17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26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man%20Signer,%20Wasserstiefel%20%20Gumboots%20(1986),%20location%20Weissbad,%20Kanton%20Appenzell,%20colour%20photograph%20Marek%20Rogowie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53008" r="7471" b="7126"/>
          <a:stretch>
            <a:fillRect/>
          </a:stretch>
        </p:blipFill>
        <p:spPr bwMode="auto">
          <a:xfrm>
            <a:off x="-2025810" y="2946400"/>
            <a:ext cx="852805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</a:t>
            </a:r>
            <a:br>
              <a:rPr lang="en-AU" dirty="0"/>
            </a:br>
            <a:r>
              <a:rPr lang="en-AU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1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8F9A987-7AF2-49A6-84D3-AF970DF0427F}" type="slidenum">
              <a:rPr lang="en-AU">
                <a:solidFill>
                  <a:srgbClr val="000000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73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9730-E706-4D84-AB40-6DA8779A621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046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0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1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996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8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92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056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8A4D-2208-4C92-8520-81C18C6CAB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780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2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1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87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14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85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09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716298-E12B-0E44-90E2-5B2DF61A8133}" type="slidenum">
              <a:rPr lang="en-US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523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dpi_powerpoint_farmservices_RGB">
            <a:extLst>
              <a:ext uri="{FF2B5EF4-FFF2-40B4-BE49-F238E27FC236}">
                <a16:creationId xmlns:a16="http://schemas.microsoft.com/office/drawing/2014/main" xmlns="" id="{3D497D9A-50B7-4EC9-8729-E19BAFDA01A6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ACF2F7E-B12F-4F72-9542-D3262049B5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3687763"/>
            <a:ext cx="8353425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</a:t>
            </a:r>
            <a:br>
              <a:rPr lang="en-AU" altLang="en-US" noProof="0"/>
            </a:br>
            <a:r>
              <a:rPr lang="en-AU" altLang="en-US" noProof="0"/>
              <a:t>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73E3639-09D9-44CA-B3A5-F11B0416DA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353425" cy="481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lnSpc>
                <a:spcPct val="75000"/>
              </a:lnSpc>
              <a:spcBef>
                <a:spcPct val="0"/>
              </a:spcBef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AU" altLang="en-US" noProof="0"/>
              <a:t>Click to edit</a:t>
            </a:r>
          </a:p>
          <a:p>
            <a:pPr lvl="0"/>
            <a:r>
              <a:rPr lang="en-AU" altLang="en-US" noProof="0"/>
              <a:t>Master subtitle style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xmlns="" id="{659B7B49-6AAF-46E8-BEB1-F0CFBFD3B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3375"/>
            <a:ext cx="9144000" cy="305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449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17C47-786A-45AD-86D6-CE3761A6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45D7EA-0978-416E-A538-CABB61DE3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6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848A-E544-46CA-BC56-C9B752FAA8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372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8B850-5151-462D-865E-A269A2D2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AAA44-7625-4A5C-B73D-F3963026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503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DED6C-10BE-48D7-8B8B-4970345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5DA09-56E3-4E83-A27C-396A4C8C4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105275" cy="3921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38405A-6C68-4EC7-ADCD-5F9E4B07C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2205038"/>
            <a:ext cx="4105275" cy="3921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11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C609D-4779-4276-87FB-4DD9E38B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FEAAF-6726-4DA2-9151-87F269E3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EB2FA7-F6D3-4CE8-81FB-30A9347DA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7DB4E0-7C4C-4BC6-B075-1B17DE217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105D5C-7E86-442E-B832-735A7CAB3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134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6175C-8D70-478E-8D24-E4AFCC9C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110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38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F1B93-8A10-4F87-B23C-4C4CF9AF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3BE3B1-7816-4C77-9FB8-BAFDD4F2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F60C51-01B0-4C2D-9BE3-97075C995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898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CF266-C1FD-4AB2-81E8-ABDDB24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81ADF5-F64C-4C67-ADA9-4D832CC4A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99505C-5281-4E21-AE7C-0254BEDD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187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63DF2-4590-4CFA-BDE2-5B37EB22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3E53D3-6E5F-4DE1-BAAC-C1096C25F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27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BC7405-44C1-43B8-9485-1F968A021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9413" y="917575"/>
            <a:ext cx="2090737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7CE029-CDF8-47DB-8A70-7ABEFB51A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119813" cy="520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526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D2846C8-F70A-4223-A728-80531466B4A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917575"/>
            <a:ext cx="8362950" cy="5208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9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pi_powerpoint_farmservices_R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333375"/>
            <a:ext cx="9144000" cy="305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687763"/>
            <a:ext cx="8353425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</a:t>
            </a:r>
            <a:br>
              <a:rPr lang="en-AU" altLang="en-US" noProof="0"/>
            </a:br>
            <a:r>
              <a:rPr lang="en-AU" altLang="en-US" noProof="0"/>
              <a:t>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353425" cy="481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lnSpc>
                <a:spcPct val="75000"/>
              </a:lnSpc>
              <a:spcBef>
                <a:spcPct val="0"/>
              </a:spcBef>
              <a:defRPr sz="2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AU" altLang="en-US" noProof="0"/>
              <a:t>Click to edit</a:t>
            </a:r>
          </a:p>
          <a:p>
            <a:pPr lvl="0"/>
            <a:r>
              <a:rPr lang="en-AU" altLang="en-US" noProof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5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9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84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3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theme" Target="../theme/theme5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theme" Target="../theme/theme6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7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theme" Target="../theme/theme8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theme" Target="../theme/theme9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50">
                <a:lumMod val="14000"/>
                <a:lumOff val="86000"/>
              </a:srgbClr>
            </a:gs>
            <a:gs pos="95000">
              <a:srgbClr val="758448">
                <a:lumMod val="33000"/>
                <a:lumOff val="67000"/>
              </a:srgbClr>
            </a:gs>
            <a:gs pos="100000">
              <a:srgbClr val="92D050">
                <a:lumMod val="66000"/>
                <a:lumOff val="3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80025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135188"/>
            <a:ext cx="80025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969CA8-A2A5-452D-845C-96CC612954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99"/>
            </a:gs>
            <a:gs pos="50000">
              <a:srgbClr val="FFFF99"/>
            </a:gs>
            <a:gs pos="100000">
              <a:srgbClr val="99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B886E5C-7549-4E25-B1B4-B436D93D1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7575"/>
            <a:ext cx="83629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E5DD207-0D07-4196-9D83-15F8F9329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3629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First level bullet</a:t>
            </a:r>
          </a:p>
          <a:p>
            <a:pPr lvl="2"/>
            <a:r>
              <a:rPr lang="en-AU" altLang="en-US"/>
              <a:t>Second level bullet</a:t>
            </a:r>
          </a:p>
          <a:p>
            <a:pPr lvl="3"/>
            <a:r>
              <a:rPr lang="en-AU" altLang="en-US"/>
              <a:t>Third level bullet</a:t>
            </a:r>
          </a:p>
          <a:p>
            <a:pPr lvl="4"/>
            <a:r>
              <a:rPr lang="en-AU" altLang="en-US"/>
              <a:t>Four level bullet</a:t>
            </a:r>
          </a:p>
        </p:txBody>
      </p:sp>
    </p:spTree>
    <p:extLst>
      <p:ext uri="{BB962C8B-B14F-4D97-AF65-F5344CB8AC3E}">
        <p14:creationId xmlns:p14="http://schemas.microsoft.com/office/powerpoint/2010/main" val="35091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rtl="0" fontAlgn="base">
        <a:lnSpc>
          <a:spcPct val="75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1463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27146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57175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265113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50">
                <a:lumMod val="14000"/>
                <a:lumOff val="86000"/>
              </a:srgbClr>
            </a:gs>
            <a:gs pos="95000">
              <a:srgbClr val="758448">
                <a:lumMod val="33000"/>
                <a:lumOff val="67000"/>
              </a:srgbClr>
            </a:gs>
            <a:gs pos="100000">
              <a:srgbClr val="92D050">
                <a:lumMod val="66000"/>
                <a:lumOff val="3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7575"/>
            <a:ext cx="83629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3629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First level bullet</a:t>
            </a:r>
          </a:p>
          <a:p>
            <a:pPr lvl="2"/>
            <a:r>
              <a:rPr lang="en-AU" altLang="en-US"/>
              <a:t>Second level bullet</a:t>
            </a:r>
          </a:p>
          <a:p>
            <a:pPr lvl="3"/>
            <a:r>
              <a:rPr lang="en-AU" altLang="en-US"/>
              <a:t>Third level bullet</a:t>
            </a:r>
          </a:p>
          <a:p>
            <a:pPr lvl="4"/>
            <a:r>
              <a:rPr lang="en-AU" altLang="en-US"/>
              <a:t>Four level bullet</a:t>
            </a:r>
          </a:p>
        </p:txBody>
      </p:sp>
    </p:spTree>
    <p:extLst>
      <p:ext uri="{BB962C8B-B14F-4D97-AF65-F5344CB8AC3E}">
        <p14:creationId xmlns:p14="http://schemas.microsoft.com/office/powerpoint/2010/main" val="22716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14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901700" indent="-271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338263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789113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46313" indent="-26511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703513" indent="-26511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60713" indent="-26511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17913" indent="-26511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50">
                <a:lumMod val="14000"/>
                <a:lumOff val="86000"/>
              </a:srgbClr>
            </a:gs>
            <a:gs pos="95000">
              <a:srgbClr val="758448">
                <a:lumMod val="33000"/>
                <a:lumOff val="67000"/>
              </a:srgbClr>
            </a:gs>
            <a:gs pos="100000">
              <a:srgbClr val="92D050">
                <a:lumMod val="66000"/>
                <a:lumOff val="3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7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77000">
              <a:srgbClr val="DDEBCF"/>
            </a:gs>
            <a:gs pos="9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705" r:id="rId6"/>
    <p:sldLayoutId id="2147483727" r:id="rId7"/>
    <p:sldLayoutId id="2147483719" r:id="rId8"/>
    <p:sldLayoutId id="21474837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77000">
              <a:srgbClr val="DDEBCF"/>
            </a:gs>
            <a:gs pos="9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77000">
              <a:srgbClr val="DDEBCF"/>
            </a:gs>
            <a:gs pos="9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0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7.jpe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32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7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gif"/><Relationship Id="rId5" Type="http://schemas.openxmlformats.org/officeDocument/2006/relationships/image" Target="../media/image7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3.gif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image" Target="../media/image13.gif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7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361" y="1052736"/>
            <a:ext cx="4949216" cy="1737375"/>
          </a:xfrm>
        </p:spPr>
        <p:txBody>
          <a:bodyPr>
            <a:normAutofit/>
          </a:bodyPr>
          <a:lstStyle/>
          <a:p>
            <a:r>
              <a:rPr lang="en-US" dirty="0"/>
              <a:t>Winter Seasonal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346953" cy="1710917"/>
          </a:xfrm>
        </p:spPr>
        <p:txBody>
          <a:bodyPr>
            <a:normAutofit/>
          </a:bodyPr>
          <a:lstStyle/>
          <a:p>
            <a:endParaRPr lang="en-AU" dirty="0">
              <a:latin typeface="Arial Unicode MS" pitchFamily="34" charset="-128"/>
            </a:endParaRPr>
          </a:p>
          <a:p>
            <a:r>
              <a:rPr lang="en-AU" dirty="0">
                <a:latin typeface="Arial Unicode MS" pitchFamily="34" charset="-128"/>
              </a:rPr>
              <a:t>Dale Grey &amp; Jemma Pearl</a:t>
            </a:r>
          </a:p>
          <a:p>
            <a:r>
              <a:rPr lang="en-AU" dirty="0">
                <a:latin typeface="Arial Unicode MS" pitchFamily="34" charset="-128"/>
              </a:rPr>
              <a:t>Bendigo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C02D98-B4CB-4DF0-A1A8-066AC6627BB6}"/>
              </a:ext>
            </a:extLst>
          </p:cNvPr>
          <p:cNvSpPr/>
          <p:nvPr/>
        </p:nvSpPr>
        <p:spPr>
          <a:xfrm>
            <a:off x="7020272" y="332656"/>
            <a:ext cx="1872208" cy="842181"/>
          </a:xfrm>
          <a:prstGeom prst="rect">
            <a:avLst/>
          </a:prstGeom>
          <a:solidFill>
            <a:srgbClr val="4C72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3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11"/>
    </mc:Choice>
    <mc:Fallback xmlns="">
      <p:transition spd="slow" advTm="213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DE419E-BBD0-47A3-BD93-AB2CC649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" y="0"/>
            <a:ext cx="7620000" cy="5886450"/>
          </a:xfrm>
          <a:prstGeom prst="rect">
            <a:avLst/>
          </a:prstGeom>
        </p:spPr>
      </p:pic>
      <p:pic>
        <p:nvPicPr>
          <p:cNvPr id="8" name="Picture 4" descr="NOAA Office of Satellite and Product Opera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90298" b="9206"/>
          <a:stretch/>
        </p:blipFill>
        <p:spPr bwMode="auto">
          <a:xfrm>
            <a:off x="6745485" y="0"/>
            <a:ext cx="87788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8440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Pressure has been </a:t>
            </a:r>
            <a:r>
              <a:rPr lang="en-AU" dirty="0">
                <a:solidFill>
                  <a:srgbClr val="67823A"/>
                </a:solidFill>
              </a:rPr>
              <a:t>higher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Vic.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67823A"/>
                </a:solidFill>
              </a:rPr>
              <a:t>And higher in the tropics, not ideal for moisture transport.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Darwin pressure higher, Tahiti slightly higher = SOI slightly negative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5E8FFAA7-3018-4474-8E64-E48632A9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563" y="224115"/>
            <a:ext cx="3762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Last 30 days Air Pressure Anomaly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A2A5B33-5809-4275-AC0D-B0D8F98EA045}"/>
              </a:ext>
            </a:extLst>
          </p:cNvPr>
          <p:cNvSpPr/>
          <p:nvPr/>
        </p:nvSpPr>
        <p:spPr>
          <a:xfrm>
            <a:off x="3162337" y="2967932"/>
            <a:ext cx="216024" cy="21602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EFE0D3F-88DD-4BDF-8FB8-7B09A153ABCB}"/>
              </a:ext>
            </a:extLst>
          </p:cNvPr>
          <p:cNvSpPr/>
          <p:nvPr/>
        </p:nvSpPr>
        <p:spPr>
          <a:xfrm>
            <a:off x="4469028" y="3092722"/>
            <a:ext cx="216024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1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AFA40F-3E69-4AF2-B88D-E37B7613E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" r="321" b="32159"/>
          <a:stretch/>
        </p:blipFill>
        <p:spPr>
          <a:xfrm>
            <a:off x="-15525" y="0"/>
            <a:ext cx="9159525" cy="3682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82425"/>
            <a:ext cx="5388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June-</a:t>
            </a:r>
            <a:r>
              <a:rPr lang="en-AU" sz="2400" b="1" dirty="0">
                <a:solidFill>
                  <a:srgbClr val="67823A"/>
                </a:solidFill>
              </a:rPr>
              <a:t>Se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pt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Ocean-	Slightly warm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Indian Ocean- 	Cold(+IOD)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Rainfall- 			</a:t>
            </a:r>
            <a:r>
              <a:rPr lang="en-AU" sz="2400" dirty="0">
                <a:solidFill>
                  <a:srgbClr val="67823A"/>
                </a:solidFill>
              </a:rPr>
              <a:t>Slightly drier/average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Temperature-		S</a:t>
            </a:r>
            <a:r>
              <a:rPr lang="en-AU" sz="2400" dirty="0">
                <a:solidFill>
                  <a:srgbClr val="67823A"/>
                </a:solidFill>
              </a:rPr>
              <a:t>lightly warmer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285248-74F1-41C3-B865-E7C7BD18E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" t="7892" r="3362" b="16660"/>
          <a:stretch/>
        </p:blipFill>
        <p:spPr>
          <a:xfrm>
            <a:off x="-10324" y="5731220"/>
            <a:ext cx="1583155" cy="1126779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2D7D029D-316F-433D-9357-29FE1493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87" y="2762454"/>
            <a:ext cx="2098695" cy="394275"/>
          </a:xfrm>
          <a:prstGeom prst="rect">
            <a:avLst/>
          </a:prstGeom>
          <a:noFill/>
          <a:ln w="3492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CA38DB44-E13B-4B04-90B7-E578A1DC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61" y="2769992"/>
            <a:ext cx="2098695" cy="394275"/>
          </a:xfrm>
          <a:prstGeom prst="rect">
            <a:avLst/>
          </a:prstGeom>
          <a:noFill/>
          <a:ln w="3492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23084D96-7E5A-432D-B597-C22F6F184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56" y="1904859"/>
            <a:ext cx="612262" cy="394275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2EF86B7-19D2-4129-B4F5-2D622177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132" y="1930026"/>
            <a:ext cx="691924" cy="352229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BB772CD0-7474-448B-A2C9-4BEB84FB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51" y="1904859"/>
            <a:ext cx="612262" cy="394275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3CD0F8E2-A351-4E98-8735-9C6315E3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789" y="1930026"/>
            <a:ext cx="612262" cy="352229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F02E93AC-570F-47A6-821C-AC20C6C8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303892"/>
            <a:ext cx="581669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57B9BB13-7E4D-4C0A-B489-1D8D4674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51" y="2305034"/>
            <a:ext cx="2058181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C6895C99-25B8-403F-A99A-74C827C6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606" y="2301625"/>
            <a:ext cx="691924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C683BCB2-AC22-427C-ADE5-D5C73FF9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277" y="2301625"/>
            <a:ext cx="1356679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2823DD-695C-4446-9614-37789C51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3682424"/>
            <a:ext cx="2627784" cy="1613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C15DFF-34E8-48A5-8473-64ED5266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4" y="5244644"/>
            <a:ext cx="2627785" cy="1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0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1DD32C-32D8-443B-AE37-4C65B67B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91" y="3019791"/>
            <a:ext cx="3336209" cy="193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CC0F79-F1E3-4890-B186-A51C5322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" t="67602" r="321" b="683"/>
          <a:stretch/>
        </p:blipFill>
        <p:spPr>
          <a:xfrm>
            <a:off x="-15526" y="1316077"/>
            <a:ext cx="9159525" cy="1721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37562"/>
            <a:ext cx="5826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rgbClr val="67823A"/>
                </a:solidFill>
              </a:rPr>
              <a:t>Aug-Dec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lvl="0" defTabSz="457200"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Ocean-	</a:t>
            </a:r>
            <a:r>
              <a:rPr lang="en-AU" sz="2400" dirty="0">
                <a:solidFill>
                  <a:srgbClr val="67823A"/>
                </a:solidFill>
              </a:rPr>
              <a:t>Slightly warm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Indian Ocean- 	</a:t>
            </a:r>
            <a:r>
              <a:rPr lang="en-AU" sz="2400" dirty="0">
                <a:solidFill>
                  <a:srgbClr val="67823A"/>
                </a:solidFill>
              </a:rPr>
              <a:t>Neutral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Rainfall- 			S</a:t>
            </a:r>
            <a:r>
              <a:rPr lang="en-AU" sz="2400" dirty="0">
                <a:solidFill>
                  <a:srgbClr val="67823A"/>
                </a:solidFill>
              </a:rPr>
              <a:t>lightly drier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Temperature-		Slightly warmer/Average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5E6DE-9A2A-43B7-8BF7-E552FA21E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" r="321" b="75754"/>
          <a:stretch/>
        </p:blipFill>
        <p:spPr>
          <a:xfrm>
            <a:off x="-15525" y="0"/>
            <a:ext cx="9159525" cy="1316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2C66D4-D7BB-4258-B4FB-E2E3EF4A10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3" t="7892" r="3362" b="16660"/>
          <a:stretch/>
        </p:blipFill>
        <p:spPr>
          <a:xfrm>
            <a:off x="-10324" y="5731220"/>
            <a:ext cx="1583155" cy="112677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E15F8650-D34E-45A9-BE88-0CFD4748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00" y="1621051"/>
            <a:ext cx="612262" cy="352229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EFD0085B-7CDA-4A72-85AE-6C807DC7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96" y="1613220"/>
            <a:ext cx="612262" cy="352229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C2FB57BE-180F-4B6B-A61B-4510F421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28" y="1967933"/>
            <a:ext cx="581669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E22D4DE8-1836-497F-8729-A0B294AD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132" y="1999550"/>
            <a:ext cx="691924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9623D206-2DBA-40E5-90D9-B1F007AE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1" y="1993099"/>
            <a:ext cx="581669" cy="352229"/>
          </a:xfrm>
          <a:prstGeom prst="rect">
            <a:avLst/>
          </a:prstGeom>
          <a:noFill/>
          <a:ln w="349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CFDBA7F0-9C96-46BF-8CFC-5CD39FD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431" y="2320162"/>
            <a:ext cx="606328" cy="321916"/>
          </a:xfrm>
          <a:prstGeom prst="rect">
            <a:avLst/>
          </a:prstGeom>
          <a:noFill/>
          <a:ln w="3492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CC6278FC-976E-4629-A5C5-579A23E5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702" y="2339393"/>
            <a:ext cx="606328" cy="321916"/>
          </a:xfrm>
          <a:prstGeom prst="rect">
            <a:avLst/>
          </a:prstGeom>
          <a:noFill/>
          <a:ln w="3492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71278704-860B-4F7F-8927-9D7BD381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89" y="2351780"/>
            <a:ext cx="2781669" cy="297142"/>
          </a:xfrm>
          <a:prstGeom prst="rect">
            <a:avLst/>
          </a:prstGeom>
          <a:noFill/>
          <a:ln w="3492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E9C8744-A35B-438F-B4A3-5FE5C0775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791" y="4919006"/>
            <a:ext cx="3336208" cy="19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1DA5AD-0EFE-424B-86C8-C12EB19C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495"/>
            <a:ext cx="76009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69743D-0554-4433-AE08-7D12A640D518}"/>
              </a:ext>
            </a:extLst>
          </p:cNvPr>
          <p:cNvSpPr txBox="1"/>
          <p:nvPr/>
        </p:nvSpPr>
        <p:spPr>
          <a:xfrm>
            <a:off x="980357" y="3284984"/>
            <a:ext cx="2427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FFFFCC"/>
                </a:solidFill>
              </a:rPr>
              <a:t>+</a:t>
            </a:r>
            <a:r>
              <a:rPr lang="en-AU" sz="2400" b="1" dirty="0">
                <a:solidFill>
                  <a:srgbClr val="FFFFCC"/>
                </a:solidFill>
              </a:rPr>
              <a:t>IOD</a:t>
            </a:r>
          </a:p>
          <a:p>
            <a:endParaRPr lang="en-AU" sz="2400" dirty="0">
              <a:solidFill>
                <a:srgbClr val="FFFFCC"/>
              </a:solidFill>
            </a:endParaRPr>
          </a:p>
          <a:p>
            <a:r>
              <a:rPr lang="en-AU" sz="2400" dirty="0">
                <a:solidFill>
                  <a:srgbClr val="FFFFCC"/>
                </a:solidFill>
              </a:rPr>
              <a:t>Aug-Oct Rainfall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29FF3E-AFBF-4D5A-9C85-13C8E484373F}"/>
              </a:ext>
            </a:extLst>
          </p:cNvPr>
          <p:cNvSpPr/>
          <p:nvPr/>
        </p:nvSpPr>
        <p:spPr>
          <a:xfrm>
            <a:off x="1041863" y="6004893"/>
            <a:ext cx="1006369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2B4F63-6DC4-47D0-B25F-76D5B82E072E}"/>
              </a:ext>
            </a:extLst>
          </p:cNvPr>
          <p:cNvSpPr/>
          <p:nvPr/>
        </p:nvSpPr>
        <p:spPr>
          <a:xfrm>
            <a:off x="1043605" y="6383572"/>
            <a:ext cx="1006369" cy="288032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3B1FF0-B8B9-48C0-BC57-215AC28C6FEC}"/>
              </a:ext>
            </a:extLst>
          </p:cNvPr>
          <p:cNvSpPr txBox="1"/>
          <p:nvPr/>
        </p:nvSpPr>
        <p:spPr>
          <a:xfrm>
            <a:off x="1051995" y="5967919"/>
            <a:ext cx="10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982C91-2595-4A1E-882E-5BE3B08F4D2C}"/>
              </a:ext>
            </a:extLst>
          </p:cNvPr>
          <p:cNvSpPr txBox="1"/>
          <p:nvPr/>
        </p:nvSpPr>
        <p:spPr>
          <a:xfrm>
            <a:off x="1202997" y="6346598"/>
            <a:ext cx="10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1AA8A5-FF8F-4859-A5FB-0A28547D5C73}"/>
              </a:ext>
            </a:extLst>
          </p:cNvPr>
          <p:cNvSpPr/>
          <p:nvPr/>
        </p:nvSpPr>
        <p:spPr>
          <a:xfrm>
            <a:off x="1041863" y="5626214"/>
            <a:ext cx="1006368" cy="288032"/>
          </a:xfrm>
          <a:prstGeom prst="rect">
            <a:avLst/>
          </a:prstGeom>
          <a:gradFill>
            <a:gsLst>
              <a:gs pos="0">
                <a:srgbClr val="0033CC"/>
              </a:gs>
              <a:gs pos="100000">
                <a:srgbClr val="0033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332EC0-4815-4C12-8370-BBEE0409F73A}"/>
              </a:ext>
            </a:extLst>
          </p:cNvPr>
          <p:cNvSpPr txBox="1"/>
          <p:nvPr/>
        </p:nvSpPr>
        <p:spPr>
          <a:xfrm>
            <a:off x="1187624" y="5589240"/>
            <a:ext cx="10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Wetter</a:t>
            </a:r>
          </a:p>
        </p:txBody>
      </p:sp>
    </p:spTree>
    <p:extLst>
      <p:ext uri="{BB962C8B-B14F-4D97-AF65-F5344CB8AC3E}">
        <p14:creationId xmlns:p14="http://schemas.microsoft.com/office/powerpoint/2010/main" val="1036107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F30400-8EE6-4D14-B0DE-8507B0E8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11" y="0"/>
            <a:ext cx="1763688" cy="1304891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E8D61990-198F-48AC-8FA1-C25DB331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62" y="116632"/>
            <a:ext cx="26452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 Shell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AAFE13-52B0-4228-A877-B662EC55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9" y="0"/>
            <a:ext cx="1763688" cy="1304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136F0F-F0DC-45B9-B49B-709C4A8D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553109"/>
            <a:ext cx="1763688" cy="1304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DBC62A-D19A-4B63-82AF-47E7C668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9" y="5553109"/>
            <a:ext cx="1763688" cy="1304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FCDF76-8F75-4812-A9BD-901E40403BC8}"/>
              </a:ext>
            </a:extLst>
          </p:cNvPr>
          <p:cNvSpPr txBox="1"/>
          <p:nvPr/>
        </p:nvSpPr>
        <p:spPr>
          <a:xfrm>
            <a:off x="1079612" y="162880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7823A"/>
                </a:solidFill>
              </a:rPr>
              <a:t>The Pacific Ocean is sort of/sort of not an El Nino. Most models have this state decaying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7823A"/>
                </a:solidFill>
              </a:rPr>
              <a:t>The Indian Ocean is in a +IOD like state and will need to be watched. Most models predict it to hang around for winter, a few into spring.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7823A"/>
                </a:solidFill>
              </a:rPr>
              <a:t>Models dryer/average rainfall, and warmer temperatures for the next three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7823A"/>
                </a:solidFill>
              </a:rPr>
              <a:t>Model skill at this time of the year is improving</a:t>
            </a:r>
          </a:p>
        </p:txBody>
      </p:sp>
    </p:spTree>
    <p:extLst>
      <p:ext uri="{BB962C8B-B14F-4D97-AF65-F5344CB8AC3E}">
        <p14:creationId xmlns:p14="http://schemas.microsoft.com/office/powerpoint/2010/main" val="90535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E82CC-A7DC-4DF8-9ED5-51383A47F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0"/>
            <a:ext cx="7884368" cy="5913276"/>
          </a:xfrm>
          <a:prstGeom prst="rect">
            <a:avLst/>
          </a:prstGeom>
        </p:spPr>
      </p:pic>
      <p:sp>
        <p:nvSpPr>
          <p:cNvPr id="435205" name="Text Box 5">
            <a:extLst>
              <a:ext uri="{FF2B5EF4-FFF2-40B4-BE49-F238E27FC236}">
                <a16:creationId xmlns:a16="http://schemas.microsoft.com/office/drawing/2014/main" xmlns="" id="{07B34F57-75A2-4EFF-A739-9B7D9690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80" y="5636277"/>
            <a:ext cx="49239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37cm Snapper, Corio Bay, Vic, March 2019, photo credit:</a:t>
            </a:r>
            <a:r>
              <a:rPr lang="en-AU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P. Johnston</a:t>
            </a:r>
            <a:r>
              <a:rPr kumimoji="0" lang="en-AU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435208" name="Group 8">
            <a:extLst>
              <a:ext uri="{FF2B5EF4-FFF2-40B4-BE49-F238E27FC236}">
                <a16:creationId xmlns:a16="http://schemas.microsoft.com/office/drawing/2014/main" xmlns="" id="{D86F6441-F1D0-4D32-864E-DF638CABD13B}"/>
              </a:ext>
            </a:extLst>
          </p:cNvPr>
          <p:cNvGrpSpPr>
            <a:grpSpLocks/>
          </p:cNvGrpSpPr>
          <p:nvPr/>
        </p:nvGrpSpPr>
        <p:grpSpPr bwMode="auto">
          <a:xfrm>
            <a:off x="5784263" y="1534338"/>
            <a:ext cx="2746373" cy="1368425"/>
            <a:chOff x="1350" y="2524"/>
            <a:chExt cx="1587" cy="680"/>
          </a:xfrm>
        </p:grpSpPr>
        <p:sp>
          <p:nvSpPr>
            <p:cNvPr id="435209" name="AutoShape 9">
              <a:extLst>
                <a:ext uri="{FF2B5EF4-FFF2-40B4-BE49-F238E27FC236}">
                  <a16:creationId xmlns:a16="http://schemas.microsoft.com/office/drawing/2014/main" xmlns="" id="{B8CA7044-6312-4947-8BEE-C3C437D01B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31887">
              <a:off x="1350" y="2524"/>
              <a:ext cx="1587" cy="680"/>
            </a:xfrm>
            <a:prstGeom prst="wedgeEllipseCallout">
              <a:avLst>
                <a:gd name="adj1" fmla="val -76727"/>
                <a:gd name="adj2" fmla="val -59944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210" name="Text Box 10">
              <a:extLst>
                <a:ext uri="{FF2B5EF4-FFF2-40B4-BE49-F238E27FC236}">
                  <a16:creationId xmlns:a16="http://schemas.microsoft.com/office/drawing/2014/main" xmlns="" id="{9C5E34A7-CFBF-46E9-94ED-96B884CB9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2376">
              <a:off x="1434" y="2726"/>
              <a:ext cx="147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That’s all Folks</a:t>
              </a: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CD9D9181-972C-4C9C-9AB4-787C88E4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5" y="5929139"/>
            <a:ext cx="4035834" cy="923330"/>
          </a:xfrm>
          <a:prstGeom prst="rect">
            <a:avLst/>
          </a:prstGeom>
          <a:gradFill>
            <a:gsLst>
              <a:gs pos="0">
                <a:srgbClr val="DDEBCF"/>
              </a:gs>
              <a:gs pos="58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Charlemagne Std" pitchFamily="82" charset="0"/>
                <a:ea typeface="+mn-ea"/>
                <a:cs typeface="+mn-cs"/>
              </a:rPr>
              <a:t>Subscribe to “The Break“ newsletters 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harlemagne Std" pitchFamily="82" charset="0"/>
                <a:ea typeface="+mn-ea"/>
                <a:cs typeface="+mn-cs"/>
              </a:rPr>
              <a:t>Email the.break@ecodev.vic.gov.au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harlemagne Std" pitchFamily="82" charset="0"/>
                <a:ea typeface="+mn-ea"/>
                <a:cs typeface="+mn-cs"/>
              </a:rPr>
              <a:t>Or  Google  “The Break”  DEDJTR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67C195-02E0-4D4E-98EF-ECA1615D76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10332" r="5635" b="10332"/>
          <a:stretch/>
        </p:blipFill>
        <p:spPr>
          <a:xfrm>
            <a:off x="7271792" y="6043997"/>
            <a:ext cx="1872208" cy="8140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32D06D-1BA1-4527-B615-30816FB12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89" y="6043998"/>
            <a:ext cx="3128272" cy="8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2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77000">
              <a:srgbClr val="DDEBCF"/>
            </a:gs>
            <a:gs pos="9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AD77B8-DB33-41F3-A973-F834164E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" y="0"/>
            <a:ext cx="9144061" cy="68580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523478" y="6154172"/>
            <a:ext cx="30425" cy="619125"/>
          </a:xfrm>
          <a:custGeom>
            <a:avLst/>
            <a:gdLst>
              <a:gd name="connsiteX0" fmla="*/ 1607 w 30425"/>
              <a:gd name="connsiteY0" fmla="*/ 0 h 619125"/>
              <a:gd name="connsiteX1" fmla="*/ 30182 w 30425"/>
              <a:gd name="connsiteY1" fmla="*/ 47625 h 619125"/>
              <a:gd name="connsiteX2" fmla="*/ 11132 w 30425"/>
              <a:gd name="connsiteY2" fmla="*/ 142875 h 619125"/>
              <a:gd name="connsiteX3" fmla="*/ 1607 w 30425"/>
              <a:gd name="connsiteY3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5" h="619125">
                <a:moveTo>
                  <a:pt x="1607" y="0"/>
                </a:moveTo>
                <a:cubicBezTo>
                  <a:pt x="11132" y="15875"/>
                  <a:pt x="26870" y="29410"/>
                  <a:pt x="30182" y="47625"/>
                </a:cubicBezTo>
                <a:cubicBezTo>
                  <a:pt x="32640" y="61146"/>
                  <a:pt x="15760" y="124365"/>
                  <a:pt x="11132" y="142875"/>
                </a:cubicBezTo>
                <a:cubicBezTo>
                  <a:pt x="-5785" y="396629"/>
                  <a:pt x="1607" y="238019"/>
                  <a:pt x="1607" y="619125"/>
                </a:cubicBezTo>
              </a:path>
            </a:pathLst>
          </a:custGeom>
          <a:noFill/>
          <a:ln w="317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9880" y="6609194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/>
                </a:solidFill>
                <a:latin typeface="Calibri"/>
              </a:rPr>
              <a:t>Evaporation over 24</a:t>
            </a:r>
            <a:r>
              <a:rPr lang="en-AU" sz="1400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AU" sz="1400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4211960" y="3096056"/>
            <a:ext cx="335822" cy="30148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292513" y="4404219"/>
            <a:ext cx="222473" cy="155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05127" y="4559554"/>
            <a:ext cx="687387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solidFill>
                  <a:prstClr val="white"/>
                </a:solidFill>
                <a:latin typeface="Calibri"/>
              </a:rPr>
              <a:t>13</a:t>
            </a:r>
            <a:r>
              <a:rPr lang="en-AU" altLang="en-US" baseline="40000" dirty="0">
                <a:solidFill>
                  <a:prstClr val="white"/>
                </a:solidFill>
                <a:latin typeface="Calibri"/>
              </a:rPr>
              <a:t>o</a:t>
            </a:r>
            <a:r>
              <a:rPr lang="en-AU" altLang="en-US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0" y="2859966"/>
            <a:ext cx="623889" cy="3693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solidFill>
                  <a:prstClr val="white"/>
                </a:solidFill>
                <a:latin typeface="Calibri"/>
              </a:rPr>
              <a:t>29</a:t>
            </a:r>
            <a:r>
              <a:rPr lang="en-AU" altLang="en-US" baseline="40000" dirty="0">
                <a:solidFill>
                  <a:prstClr val="white"/>
                </a:solidFill>
                <a:latin typeface="Calibri"/>
              </a:rPr>
              <a:t>o</a:t>
            </a:r>
            <a:r>
              <a:rPr lang="en-AU" altLang="en-US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18" name="Freeform 17"/>
          <p:cNvSpPr/>
          <p:nvPr/>
        </p:nvSpPr>
        <p:spPr>
          <a:xfrm>
            <a:off x="7066532" y="5985285"/>
            <a:ext cx="29976" cy="632298"/>
          </a:xfrm>
          <a:custGeom>
            <a:avLst/>
            <a:gdLst>
              <a:gd name="connsiteX0" fmla="*/ 29840 w 29976"/>
              <a:gd name="connsiteY0" fmla="*/ 0 h 632298"/>
              <a:gd name="connsiteX1" fmla="*/ 10384 w 29976"/>
              <a:gd name="connsiteY1" fmla="*/ 48638 h 632298"/>
              <a:gd name="connsiteX2" fmla="*/ 29840 w 29976"/>
              <a:gd name="connsiteY2" fmla="*/ 175098 h 632298"/>
              <a:gd name="connsiteX3" fmla="*/ 20112 w 29976"/>
              <a:gd name="connsiteY3" fmla="*/ 282102 h 632298"/>
              <a:gd name="connsiteX4" fmla="*/ 657 w 29976"/>
              <a:gd name="connsiteY4" fmla="*/ 301558 h 632298"/>
              <a:gd name="connsiteX5" fmla="*/ 10384 w 29976"/>
              <a:gd name="connsiteY5" fmla="*/ 515566 h 632298"/>
              <a:gd name="connsiteX6" fmla="*/ 20112 w 29976"/>
              <a:gd name="connsiteY6" fmla="*/ 583660 h 632298"/>
              <a:gd name="connsiteX7" fmla="*/ 29840 w 29976"/>
              <a:gd name="connsiteY7" fmla="*/ 632298 h 63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6" h="632298">
                <a:moveTo>
                  <a:pt x="29840" y="0"/>
                </a:moveTo>
                <a:cubicBezTo>
                  <a:pt x="23355" y="16213"/>
                  <a:pt x="11546" y="31215"/>
                  <a:pt x="10384" y="48638"/>
                </a:cubicBezTo>
                <a:cubicBezTo>
                  <a:pt x="6204" y="111335"/>
                  <a:pt x="14504" y="129091"/>
                  <a:pt x="29840" y="175098"/>
                </a:cubicBezTo>
                <a:cubicBezTo>
                  <a:pt x="26597" y="210766"/>
                  <a:pt x="28165" y="247204"/>
                  <a:pt x="20112" y="282102"/>
                </a:cubicBezTo>
                <a:cubicBezTo>
                  <a:pt x="18050" y="291039"/>
                  <a:pt x="1039" y="292395"/>
                  <a:pt x="657" y="301558"/>
                </a:cubicBezTo>
                <a:cubicBezTo>
                  <a:pt x="-2316" y="372906"/>
                  <a:pt x="5471" y="444326"/>
                  <a:pt x="10384" y="515566"/>
                </a:cubicBezTo>
                <a:cubicBezTo>
                  <a:pt x="11962" y="538440"/>
                  <a:pt x="15615" y="561177"/>
                  <a:pt x="20112" y="583660"/>
                </a:cubicBezTo>
                <a:cubicBezTo>
                  <a:pt x="31891" y="642552"/>
                  <a:pt x="29840" y="587691"/>
                  <a:pt x="29840" y="632298"/>
                </a:cubicBezTo>
              </a:path>
            </a:pathLst>
          </a:custGeom>
          <a:noFill/>
          <a:ln w="38100">
            <a:solidFill>
              <a:srgbClr val="007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1806" y="6452026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/>
                </a:solidFill>
                <a:latin typeface="Calibri"/>
              </a:rPr>
              <a:t>Cyclones over 26.5</a:t>
            </a:r>
            <a:r>
              <a:rPr lang="en-AU" sz="1400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AU" sz="1400" dirty="0">
                <a:solidFill>
                  <a:prstClr val="black"/>
                </a:solidFill>
                <a:latin typeface="Calibri"/>
              </a:rPr>
              <a:t>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A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6E65CB4-EDC2-45DA-B173-1C1B72636E48}"/>
              </a:ext>
            </a:extLst>
          </p:cNvPr>
          <p:cNvSpPr/>
          <p:nvPr/>
        </p:nvSpPr>
        <p:spPr>
          <a:xfrm>
            <a:off x="7944374" y="3598877"/>
            <a:ext cx="1157681" cy="494951"/>
          </a:xfrm>
          <a:custGeom>
            <a:avLst/>
            <a:gdLst>
              <a:gd name="connsiteX0" fmla="*/ 0 w 1157681"/>
              <a:gd name="connsiteY0" fmla="*/ 494951 h 494951"/>
              <a:gd name="connsiteX1" fmla="*/ 151002 w 1157681"/>
              <a:gd name="connsiteY1" fmla="*/ 436228 h 494951"/>
              <a:gd name="connsiteX2" fmla="*/ 201336 w 1157681"/>
              <a:gd name="connsiteY2" fmla="*/ 427839 h 494951"/>
              <a:gd name="connsiteX3" fmla="*/ 226503 w 1157681"/>
              <a:gd name="connsiteY3" fmla="*/ 402672 h 494951"/>
              <a:gd name="connsiteX4" fmla="*/ 318782 w 1157681"/>
              <a:gd name="connsiteY4" fmla="*/ 377505 h 494951"/>
              <a:gd name="connsiteX5" fmla="*/ 411061 w 1157681"/>
              <a:gd name="connsiteY5" fmla="*/ 360727 h 494951"/>
              <a:gd name="connsiteX6" fmla="*/ 444617 w 1157681"/>
              <a:gd name="connsiteY6" fmla="*/ 343949 h 494951"/>
              <a:gd name="connsiteX7" fmla="*/ 662731 w 1157681"/>
              <a:gd name="connsiteY7" fmla="*/ 327171 h 494951"/>
              <a:gd name="connsiteX8" fmla="*/ 687898 w 1157681"/>
              <a:gd name="connsiteY8" fmla="*/ 318782 h 494951"/>
              <a:gd name="connsiteX9" fmla="*/ 729843 w 1157681"/>
              <a:gd name="connsiteY9" fmla="*/ 268448 h 494951"/>
              <a:gd name="connsiteX10" fmla="*/ 738232 w 1157681"/>
              <a:gd name="connsiteY10" fmla="*/ 243281 h 494951"/>
              <a:gd name="connsiteX11" fmla="*/ 763398 w 1157681"/>
              <a:gd name="connsiteY11" fmla="*/ 218114 h 494951"/>
              <a:gd name="connsiteX12" fmla="*/ 771787 w 1157681"/>
              <a:gd name="connsiteY12" fmla="*/ 184558 h 494951"/>
              <a:gd name="connsiteX13" fmla="*/ 822121 w 1157681"/>
              <a:gd name="connsiteY13" fmla="*/ 142613 h 494951"/>
              <a:gd name="connsiteX14" fmla="*/ 838899 w 1157681"/>
              <a:gd name="connsiteY14" fmla="*/ 117446 h 494951"/>
              <a:gd name="connsiteX15" fmla="*/ 889233 w 1157681"/>
              <a:gd name="connsiteY15" fmla="*/ 75501 h 494951"/>
              <a:gd name="connsiteX16" fmla="*/ 914400 w 1157681"/>
              <a:gd name="connsiteY16" fmla="*/ 67112 h 494951"/>
              <a:gd name="connsiteX17" fmla="*/ 964734 w 1157681"/>
              <a:gd name="connsiteY17" fmla="*/ 41945 h 494951"/>
              <a:gd name="connsiteX18" fmla="*/ 1098958 w 1157681"/>
              <a:gd name="connsiteY18" fmla="*/ 25167 h 494951"/>
              <a:gd name="connsiteX19" fmla="*/ 1157681 w 1157681"/>
              <a:gd name="connsiteY19" fmla="*/ 0 h 49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7681" h="494951">
                <a:moveTo>
                  <a:pt x="0" y="494951"/>
                </a:moveTo>
                <a:cubicBezTo>
                  <a:pt x="50334" y="475377"/>
                  <a:pt x="99767" y="453306"/>
                  <a:pt x="151002" y="436228"/>
                </a:cubicBezTo>
                <a:cubicBezTo>
                  <a:pt x="167139" y="430849"/>
                  <a:pt x="185793" y="434747"/>
                  <a:pt x="201336" y="427839"/>
                </a:cubicBezTo>
                <a:cubicBezTo>
                  <a:pt x="212177" y="423021"/>
                  <a:pt x="216132" y="408434"/>
                  <a:pt x="226503" y="402672"/>
                </a:cubicBezTo>
                <a:cubicBezTo>
                  <a:pt x="252692" y="388122"/>
                  <a:pt x="289867" y="383931"/>
                  <a:pt x="318782" y="377505"/>
                </a:cubicBezTo>
                <a:cubicBezTo>
                  <a:pt x="389979" y="361683"/>
                  <a:pt x="309268" y="375269"/>
                  <a:pt x="411061" y="360727"/>
                </a:cubicBezTo>
                <a:cubicBezTo>
                  <a:pt x="422246" y="355134"/>
                  <a:pt x="433123" y="348875"/>
                  <a:pt x="444617" y="343949"/>
                </a:cubicBezTo>
                <a:cubicBezTo>
                  <a:pt x="509529" y="316130"/>
                  <a:pt x="616221" y="329193"/>
                  <a:pt x="662731" y="327171"/>
                </a:cubicBezTo>
                <a:cubicBezTo>
                  <a:pt x="671120" y="324375"/>
                  <a:pt x="680540" y="323687"/>
                  <a:pt x="687898" y="318782"/>
                </a:cubicBezTo>
                <a:cubicBezTo>
                  <a:pt x="701813" y="309505"/>
                  <a:pt x="722105" y="283923"/>
                  <a:pt x="729843" y="268448"/>
                </a:cubicBezTo>
                <a:cubicBezTo>
                  <a:pt x="733798" y="260539"/>
                  <a:pt x="733327" y="250639"/>
                  <a:pt x="738232" y="243281"/>
                </a:cubicBezTo>
                <a:cubicBezTo>
                  <a:pt x="744813" y="233410"/>
                  <a:pt x="755009" y="226503"/>
                  <a:pt x="763398" y="218114"/>
                </a:cubicBezTo>
                <a:cubicBezTo>
                  <a:pt x="766194" y="206929"/>
                  <a:pt x="766067" y="194568"/>
                  <a:pt x="771787" y="184558"/>
                </a:cubicBezTo>
                <a:cubicBezTo>
                  <a:pt x="781724" y="167168"/>
                  <a:pt x="806084" y="153304"/>
                  <a:pt x="822121" y="142613"/>
                </a:cubicBezTo>
                <a:cubicBezTo>
                  <a:pt x="827714" y="134224"/>
                  <a:pt x="832444" y="125191"/>
                  <a:pt x="838899" y="117446"/>
                </a:cubicBezTo>
                <a:cubicBezTo>
                  <a:pt x="852151" y="101543"/>
                  <a:pt x="870379" y="84928"/>
                  <a:pt x="889233" y="75501"/>
                </a:cubicBezTo>
                <a:cubicBezTo>
                  <a:pt x="897142" y="71546"/>
                  <a:pt x="906491" y="71067"/>
                  <a:pt x="914400" y="67112"/>
                </a:cubicBezTo>
                <a:cubicBezTo>
                  <a:pt x="955408" y="46608"/>
                  <a:pt x="922562" y="52488"/>
                  <a:pt x="964734" y="41945"/>
                </a:cubicBezTo>
                <a:cubicBezTo>
                  <a:pt x="1014264" y="29562"/>
                  <a:pt x="1041654" y="30376"/>
                  <a:pt x="1098958" y="25167"/>
                </a:cubicBezTo>
                <a:cubicBezTo>
                  <a:pt x="1153044" y="7138"/>
                  <a:pt x="1136786" y="20895"/>
                  <a:pt x="1157681" y="0"/>
                </a:cubicBezTo>
              </a:path>
            </a:pathLst>
          </a:cu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26676" y="3797108"/>
            <a:ext cx="623889" cy="3693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solidFill>
                  <a:srgbClr val="66FF33"/>
                </a:solidFill>
                <a:latin typeface="Calibri"/>
              </a:rPr>
              <a:t>24</a:t>
            </a:r>
            <a:r>
              <a:rPr lang="en-AU" altLang="en-US" baseline="40000" dirty="0">
                <a:solidFill>
                  <a:srgbClr val="66FF33"/>
                </a:solidFill>
                <a:latin typeface="Calibri"/>
              </a:rPr>
              <a:t>o</a:t>
            </a:r>
            <a:r>
              <a:rPr lang="en-AU" altLang="en-US" dirty="0">
                <a:solidFill>
                  <a:srgbClr val="66FF33"/>
                </a:solidFill>
                <a:latin typeface="Calibri"/>
              </a:rPr>
              <a:t>C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B157854-BFAC-471F-A15E-4AB4DAB25F9F}"/>
              </a:ext>
            </a:extLst>
          </p:cNvPr>
          <p:cNvSpPr/>
          <p:nvPr/>
        </p:nvSpPr>
        <p:spPr>
          <a:xfrm>
            <a:off x="1174459" y="3884103"/>
            <a:ext cx="1946246" cy="293614"/>
          </a:xfrm>
          <a:custGeom>
            <a:avLst/>
            <a:gdLst>
              <a:gd name="connsiteX0" fmla="*/ 0 w 1946246"/>
              <a:gd name="connsiteY0" fmla="*/ 293614 h 293614"/>
              <a:gd name="connsiteX1" fmla="*/ 41945 w 1946246"/>
              <a:gd name="connsiteY1" fmla="*/ 260058 h 293614"/>
              <a:gd name="connsiteX2" fmla="*/ 67112 w 1946246"/>
              <a:gd name="connsiteY2" fmla="*/ 243280 h 293614"/>
              <a:gd name="connsiteX3" fmla="*/ 92279 w 1946246"/>
              <a:gd name="connsiteY3" fmla="*/ 218114 h 293614"/>
              <a:gd name="connsiteX4" fmla="*/ 142613 w 1946246"/>
              <a:gd name="connsiteY4" fmla="*/ 209725 h 293614"/>
              <a:gd name="connsiteX5" fmla="*/ 192947 w 1946246"/>
              <a:gd name="connsiteY5" fmla="*/ 192947 h 293614"/>
              <a:gd name="connsiteX6" fmla="*/ 209724 w 1946246"/>
              <a:gd name="connsiteY6" fmla="*/ 167780 h 293614"/>
              <a:gd name="connsiteX7" fmla="*/ 285225 w 1946246"/>
              <a:gd name="connsiteY7" fmla="*/ 134224 h 293614"/>
              <a:gd name="connsiteX8" fmla="*/ 335559 w 1946246"/>
              <a:gd name="connsiteY8" fmla="*/ 117446 h 293614"/>
              <a:gd name="connsiteX9" fmla="*/ 360726 w 1946246"/>
              <a:gd name="connsiteY9" fmla="*/ 109057 h 293614"/>
              <a:gd name="connsiteX10" fmla="*/ 402671 w 1946246"/>
              <a:gd name="connsiteY10" fmla="*/ 100668 h 293614"/>
              <a:gd name="connsiteX11" fmla="*/ 461394 w 1946246"/>
              <a:gd name="connsiteY11" fmla="*/ 75501 h 293614"/>
              <a:gd name="connsiteX12" fmla="*/ 494950 w 1946246"/>
              <a:gd name="connsiteY12" fmla="*/ 67112 h 293614"/>
              <a:gd name="connsiteX13" fmla="*/ 520117 w 1946246"/>
              <a:gd name="connsiteY13" fmla="*/ 58723 h 293614"/>
              <a:gd name="connsiteX14" fmla="*/ 553673 w 1946246"/>
              <a:gd name="connsiteY14" fmla="*/ 50334 h 293614"/>
              <a:gd name="connsiteX15" fmla="*/ 578840 w 1946246"/>
              <a:gd name="connsiteY15" fmla="*/ 41945 h 293614"/>
              <a:gd name="connsiteX16" fmla="*/ 612396 w 1946246"/>
              <a:gd name="connsiteY16" fmla="*/ 33556 h 293614"/>
              <a:gd name="connsiteX17" fmla="*/ 637563 w 1946246"/>
              <a:gd name="connsiteY17" fmla="*/ 25167 h 293614"/>
              <a:gd name="connsiteX18" fmla="*/ 687897 w 1946246"/>
              <a:gd name="connsiteY18" fmla="*/ 16778 h 293614"/>
              <a:gd name="connsiteX19" fmla="*/ 713064 w 1946246"/>
              <a:gd name="connsiteY19" fmla="*/ 8389 h 293614"/>
              <a:gd name="connsiteX20" fmla="*/ 822121 w 1946246"/>
              <a:gd name="connsiteY20" fmla="*/ 0 h 293614"/>
              <a:gd name="connsiteX21" fmla="*/ 1602297 w 1946246"/>
              <a:gd name="connsiteY21" fmla="*/ 8389 h 293614"/>
              <a:gd name="connsiteX22" fmla="*/ 1635853 w 1946246"/>
              <a:gd name="connsiteY22" fmla="*/ 16778 h 293614"/>
              <a:gd name="connsiteX23" fmla="*/ 1694576 w 1946246"/>
              <a:gd name="connsiteY23" fmla="*/ 25167 h 293614"/>
              <a:gd name="connsiteX24" fmla="*/ 1719743 w 1946246"/>
              <a:gd name="connsiteY24" fmla="*/ 33556 h 293614"/>
              <a:gd name="connsiteX25" fmla="*/ 1744910 w 1946246"/>
              <a:gd name="connsiteY25" fmla="*/ 50334 h 293614"/>
              <a:gd name="connsiteX26" fmla="*/ 1820411 w 1946246"/>
              <a:gd name="connsiteY26" fmla="*/ 83890 h 293614"/>
              <a:gd name="connsiteX27" fmla="*/ 1887523 w 1946246"/>
              <a:gd name="connsiteY27" fmla="*/ 117446 h 293614"/>
              <a:gd name="connsiteX28" fmla="*/ 1946246 w 1946246"/>
              <a:gd name="connsiteY28" fmla="*/ 134224 h 2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46246" h="293614">
                <a:moveTo>
                  <a:pt x="0" y="293614"/>
                </a:moveTo>
                <a:cubicBezTo>
                  <a:pt x="13982" y="282429"/>
                  <a:pt x="27621" y="270801"/>
                  <a:pt x="41945" y="260058"/>
                </a:cubicBezTo>
                <a:cubicBezTo>
                  <a:pt x="50011" y="254009"/>
                  <a:pt x="59366" y="249734"/>
                  <a:pt x="67112" y="243280"/>
                </a:cubicBezTo>
                <a:cubicBezTo>
                  <a:pt x="76226" y="235685"/>
                  <a:pt x="81438" y="222932"/>
                  <a:pt x="92279" y="218114"/>
                </a:cubicBezTo>
                <a:cubicBezTo>
                  <a:pt x="107822" y="211206"/>
                  <a:pt x="126111" y="213850"/>
                  <a:pt x="142613" y="209725"/>
                </a:cubicBezTo>
                <a:cubicBezTo>
                  <a:pt x="159771" y="205436"/>
                  <a:pt x="192947" y="192947"/>
                  <a:pt x="192947" y="192947"/>
                </a:cubicBezTo>
                <a:cubicBezTo>
                  <a:pt x="198539" y="184558"/>
                  <a:pt x="202595" y="174909"/>
                  <a:pt x="209724" y="167780"/>
                </a:cubicBezTo>
                <a:cubicBezTo>
                  <a:pt x="229664" y="147839"/>
                  <a:pt x="260306" y="142530"/>
                  <a:pt x="285225" y="134224"/>
                </a:cubicBezTo>
                <a:lnTo>
                  <a:pt x="335559" y="117446"/>
                </a:lnTo>
                <a:cubicBezTo>
                  <a:pt x="343948" y="114650"/>
                  <a:pt x="352055" y="110791"/>
                  <a:pt x="360726" y="109057"/>
                </a:cubicBezTo>
                <a:cubicBezTo>
                  <a:pt x="374708" y="106261"/>
                  <a:pt x="388838" y="104126"/>
                  <a:pt x="402671" y="100668"/>
                </a:cubicBezTo>
                <a:cubicBezTo>
                  <a:pt x="444335" y="90252"/>
                  <a:pt x="413377" y="93508"/>
                  <a:pt x="461394" y="75501"/>
                </a:cubicBezTo>
                <a:cubicBezTo>
                  <a:pt x="472189" y="71453"/>
                  <a:pt x="483864" y="70279"/>
                  <a:pt x="494950" y="67112"/>
                </a:cubicBezTo>
                <a:cubicBezTo>
                  <a:pt x="503453" y="64683"/>
                  <a:pt x="511614" y="61152"/>
                  <a:pt x="520117" y="58723"/>
                </a:cubicBezTo>
                <a:cubicBezTo>
                  <a:pt x="531203" y="55556"/>
                  <a:pt x="542587" y="53501"/>
                  <a:pt x="553673" y="50334"/>
                </a:cubicBezTo>
                <a:cubicBezTo>
                  <a:pt x="562176" y="47905"/>
                  <a:pt x="570337" y="44374"/>
                  <a:pt x="578840" y="41945"/>
                </a:cubicBezTo>
                <a:cubicBezTo>
                  <a:pt x="589926" y="38778"/>
                  <a:pt x="601310" y="36723"/>
                  <a:pt x="612396" y="33556"/>
                </a:cubicBezTo>
                <a:cubicBezTo>
                  <a:pt x="620899" y="31127"/>
                  <a:pt x="628931" y="27085"/>
                  <a:pt x="637563" y="25167"/>
                </a:cubicBezTo>
                <a:cubicBezTo>
                  <a:pt x="654167" y="21477"/>
                  <a:pt x="671293" y="20468"/>
                  <a:pt x="687897" y="16778"/>
                </a:cubicBezTo>
                <a:cubicBezTo>
                  <a:pt x="696529" y="14860"/>
                  <a:pt x="704290" y="9486"/>
                  <a:pt x="713064" y="8389"/>
                </a:cubicBezTo>
                <a:cubicBezTo>
                  <a:pt x="749242" y="3867"/>
                  <a:pt x="785769" y="2796"/>
                  <a:pt x="822121" y="0"/>
                </a:cubicBezTo>
                <a:lnTo>
                  <a:pt x="1602297" y="8389"/>
                </a:lnTo>
                <a:cubicBezTo>
                  <a:pt x="1613824" y="8627"/>
                  <a:pt x="1624509" y="14716"/>
                  <a:pt x="1635853" y="16778"/>
                </a:cubicBezTo>
                <a:cubicBezTo>
                  <a:pt x="1655307" y="20315"/>
                  <a:pt x="1675002" y="22371"/>
                  <a:pt x="1694576" y="25167"/>
                </a:cubicBezTo>
                <a:cubicBezTo>
                  <a:pt x="1702965" y="27963"/>
                  <a:pt x="1711834" y="29601"/>
                  <a:pt x="1719743" y="33556"/>
                </a:cubicBezTo>
                <a:cubicBezTo>
                  <a:pt x="1728761" y="38065"/>
                  <a:pt x="1735697" y="46239"/>
                  <a:pt x="1744910" y="50334"/>
                </a:cubicBezTo>
                <a:cubicBezTo>
                  <a:pt x="1834758" y="90267"/>
                  <a:pt x="1763455" y="45919"/>
                  <a:pt x="1820411" y="83890"/>
                </a:cubicBezTo>
                <a:cubicBezTo>
                  <a:pt x="1849006" y="126783"/>
                  <a:pt x="1823225" y="101372"/>
                  <a:pt x="1887523" y="117446"/>
                </a:cubicBezTo>
                <a:cubicBezTo>
                  <a:pt x="1958172" y="135108"/>
                  <a:pt x="1917379" y="134224"/>
                  <a:pt x="1946246" y="134224"/>
                </a:cubicBezTo>
              </a:path>
            </a:pathLst>
          </a:cu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E5165E9-8050-461B-B783-05CAD747CB4B}"/>
              </a:ext>
            </a:extLst>
          </p:cNvPr>
          <p:cNvSpPr/>
          <p:nvPr/>
        </p:nvSpPr>
        <p:spPr>
          <a:xfrm>
            <a:off x="4085439" y="3338818"/>
            <a:ext cx="3028425" cy="684090"/>
          </a:xfrm>
          <a:custGeom>
            <a:avLst/>
            <a:gdLst>
              <a:gd name="connsiteX0" fmla="*/ 0 w 3028425"/>
              <a:gd name="connsiteY0" fmla="*/ 654342 h 684090"/>
              <a:gd name="connsiteX1" fmla="*/ 1291904 w 3028425"/>
              <a:gd name="connsiteY1" fmla="*/ 654342 h 684090"/>
              <a:gd name="connsiteX2" fmla="*/ 1593908 w 3028425"/>
              <a:gd name="connsiteY2" fmla="*/ 662731 h 684090"/>
              <a:gd name="connsiteX3" fmla="*/ 1644242 w 3028425"/>
              <a:gd name="connsiteY3" fmla="*/ 671120 h 684090"/>
              <a:gd name="connsiteX4" fmla="*/ 2197915 w 3028425"/>
              <a:gd name="connsiteY4" fmla="*/ 662731 h 684090"/>
              <a:gd name="connsiteX5" fmla="*/ 2248249 w 3028425"/>
              <a:gd name="connsiteY5" fmla="*/ 637564 h 684090"/>
              <a:gd name="connsiteX6" fmla="*/ 2273416 w 3028425"/>
              <a:gd name="connsiteY6" fmla="*/ 629175 h 684090"/>
              <a:gd name="connsiteX7" fmla="*/ 2298583 w 3028425"/>
              <a:gd name="connsiteY7" fmla="*/ 612397 h 684090"/>
              <a:gd name="connsiteX8" fmla="*/ 2348917 w 3028425"/>
              <a:gd name="connsiteY8" fmla="*/ 595619 h 684090"/>
              <a:gd name="connsiteX9" fmla="*/ 2374084 w 3028425"/>
              <a:gd name="connsiteY9" fmla="*/ 587230 h 684090"/>
              <a:gd name="connsiteX10" fmla="*/ 2424418 w 3028425"/>
              <a:gd name="connsiteY10" fmla="*/ 562063 h 684090"/>
              <a:gd name="connsiteX11" fmla="*/ 2474752 w 3028425"/>
              <a:gd name="connsiteY11" fmla="*/ 528507 h 684090"/>
              <a:gd name="connsiteX12" fmla="*/ 2491530 w 3028425"/>
              <a:gd name="connsiteY12" fmla="*/ 503340 h 684090"/>
              <a:gd name="connsiteX13" fmla="*/ 2516697 w 3028425"/>
              <a:gd name="connsiteY13" fmla="*/ 478173 h 684090"/>
              <a:gd name="connsiteX14" fmla="*/ 2541864 w 3028425"/>
              <a:gd name="connsiteY14" fmla="*/ 469784 h 684090"/>
              <a:gd name="connsiteX15" fmla="*/ 2592198 w 3028425"/>
              <a:gd name="connsiteY15" fmla="*/ 436228 h 684090"/>
              <a:gd name="connsiteX16" fmla="*/ 2642532 w 3028425"/>
              <a:gd name="connsiteY16" fmla="*/ 411061 h 684090"/>
              <a:gd name="connsiteX17" fmla="*/ 2692866 w 3028425"/>
              <a:gd name="connsiteY17" fmla="*/ 385894 h 684090"/>
              <a:gd name="connsiteX18" fmla="*/ 2734811 w 3028425"/>
              <a:gd name="connsiteY18" fmla="*/ 352338 h 684090"/>
              <a:gd name="connsiteX19" fmla="*/ 2776755 w 3028425"/>
              <a:gd name="connsiteY19" fmla="*/ 318782 h 684090"/>
              <a:gd name="connsiteX20" fmla="*/ 2801922 w 3028425"/>
              <a:gd name="connsiteY20" fmla="*/ 268448 h 684090"/>
              <a:gd name="connsiteX21" fmla="*/ 2768367 w 3028425"/>
              <a:gd name="connsiteY21" fmla="*/ 218114 h 684090"/>
              <a:gd name="connsiteX22" fmla="*/ 2726422 w 3028425"/>
              <a:gd name="connsiteY22" fmla="*/ 184558 h 684090"/>
              <a:gd name="connsiteX23" fmla="*/ 2692866 w 3028425"/>
              <a:gd name="connsiteY23" fmla="*/ 151002 h 684090"/>
              <a:gd name="connsiteX24" fmla="*/ 2676088 w 3028425"/>
              <a:gd name="connsiteY24" fmla="*/ 125835 h 684090"/>
              <a:gd name="connsiteX25" fmla="*/ 2617365 w 3028425"/>
              <a:gd name="connsiteY25" fmla="*/ 109057 h 684090"/>
              <a:gd name="connsiteX26" fmla="*/ 2592198 w 3028425"/>
              <a:gd name="connsiteY26" fmla="*/ 92279 h 684090"/>
              <a:gd name="connsiteX27" fmla="*/ 2592198 w 3028425"/>
              <a:gd name="connsiteY27" fmla="*/ 16778 h 684090"/>
              <a:gd name="connsiteX28" fmla="*/ 2642532 w 3028425"/>
              <a:gd name="connsiteY28" fmla="*/ 8389 h 684090"/>
              <a:gd name="connsiteX29" fmla="*/ 2701255 w 3028425"/>
              <a:gd name="connsiteY29" fmla="*/ 0 h 684090"/>
              <a:gd name="connsiteX30" fmla="*/ 2852256 w 3028425"/>
              <a:gd name="connsiteY30" fmla="*/ 8389 h 684090"/>
              <a:gd name="connsiteX31" fmla="*/ 2885812 w 3028425"/>
              <a:gd name="connsiteY31" fmla="*/ 16778 h 684090"/>
              <a:gd name="connsiteX32" fmla="*/ 2952924 w 3028425"/>
              <a:gd name="connsiteY32" fmla="*/ 33556 h 684090"/>
              <a:gd name="connsiteX33" fmla="*/ 3011647 w 3028425"/>
              <a:gd name="connsiteY33" fmla="*/ 50334 h 684090"/>
              <a:gd name="connsiteX34" fmla="*/ 3028425 w 3028425"/>
              <a:gd name="connsiteY34" fmla="*/ 67112 h 68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28425" h="684090">
                <a:moveTo>
                  <a:pt x="0" y="654342"/>
                </a:moveTo>
                <a:cubicBezTo>
                  <a:pt x="468530" y="721276"/>
                  <a:pt x="-20714" y="654342"/>
                  <a:pt x="1291904" y="654342"/>
                </a:cubicBezTo>
                <a:cubicBezTo>
                  <a:pt x="1392611" y="654342"/>
                  <a:pt x="1493240" y="659935"/>
                  <a:pt x="1593908" y="662731"/>
                </a:cubicBezTo>
                <a:cubicBezTo>
                  <a:pt x="1610686" y="665527"/>
                  <a:pt x="1627233" y="671120"/>
                  <a:pt x="1644242" y="671120"/>
                </a:cubicBezTo>
                <a:cubicBezTo>
                  <a:pt x="1828821" y="671120"/>
                  <a:pt x="2013414" y="668079"/>
                  <a:pt x="2197915" y="662731"/>
                </a:cubicBezTo>
                <a:cubicBezTo>
                  <a:pt x="2220299" y="662082"/>
                  <a:pt x="2229804" y="646787"/>
                  <a:pt x="2248249" y="637564"/>
                </a:cubicBezTo>
                <a:cubicBezTo>
                  <a:pt x="2256158" y="633609"/>
                  <a:pt x="2265507" y="633130"/>
                  <a:pt x="2273416" y="629175"/>
                </a:cubicBezTo>
                <a:cubicBezTo>
                  <a:pt x="2282434" y="624666"/>
                  <a:pt x="2289370" y="616492"/>
                  <a:pt x="2298583" y="612397"/>
                </a:cubicBezTo>
                <a:cubicBezTo>
                  <a:pt x="2314744" y="605214"/>
                  <a:pt x="2332139" y="601212"/>
                  <a:pt x="2348917" y="595619"/>
                </a:cubicBezTo>
                <a:cubicBezTo>
                  <a:pt x="2357306" y="592823"/>
                  <a:pt x="2366726" y="592135"/>
                  <a:pt x="2374084" y="587230"/>
                </a:cubicBezTo>
                <a:cubicBezTo>
                  <a:pt x="2406609" y="565547"/>
                  <a:pt x="2389686" y="573640"/>
                  <a:pt x="2424418" y="562063"/>
                </a:cubicBezTo>
                <a:cubicBezTo>
                  <a:pt x="2466540" y="498880"/>
                  <a:pt x="2409746" y="571844"/>
                  <a:pt x="2474752" y="528507"/>
                </a:cubicBezTo>
                <a:cubicBezTo>
                  <a:pt x="2483141" y="522914"/>
                  <a:pt x="2485075" y="511085"/>
                  <a:pt x="2491530" y="503340"/>
                </a:cubicBezTo>
                <a:cubicBezTo>
                  <a:pt x="2499125" y="494226"/>
                  <a:pt x="2506826" y="484754"/>
                  <a:pt x="2516697" y="478173"/>
                </a:cubicBezTo>
                <a:cubicBezTo>
                  <a:pt x="2524055" y="473268"/>
                  <a:pt x="2534134" y="474078"/>
                  <a:pt x="2541864" y="469784"/>
                </a:cubicBezTo>
                <a:cubicBezTo>
                  <a:pt x="2559491" y="459991"/>
                  <a:pt x="2573068" y="442605"/>
                  <a:pt x="2592198" y="436228"/>
                </a:cubicBezTo>
                <a:cubicBezTo>
                  <a:pt x="2655456" y="415142"/>
                  <a:pt x="2577483" y="443586"/>
                  <a:pt x="2642532" y="411061"/>
                </a:cubicBezTo>
                <a:cubicBezTo>
                  <a:pt x="2711996" y="376329"/>
                  <a:pt x="2620741" y="433977"/>
                  <a:pt x="2692866" y="385894"/>
                </a:cubicBezTo>
                <a:cubicBezTo>
                  <a:pt x="2740949" y="313769"/>
                  <a:pt x="2676924" y="398647"/>
                  <a:pt x="2734811" y="352338"/>
                </a:cubicBezTo>
                <a:cubicBezTo>
                  <a:pt x="2789019" y="308971"/>
                  <a:pt x="2713499" y="339868"/>
                  <a:pt x="2776755" y="318782"/>
                </a:cubicBezTo>
                <a:cubicBezTo>
                  <a:pt x="2780838" y="312658"/>
                  <a:pt x="2805781" y="280025"/>
                  <a:pt x="2801922" y="268448"/>
                </a:cubicBezTo>
                <a:cubicBezTo>
                  <a:pt x="2795546" y="249318"/>
                  <a:pt x="2779552" y="234892"/>
                  <a:pt x="2768367" y="218114"/>
                </a:cubicBezTo>
                <a:cubicBezTo>
                  <a:pt x="2746684" y="185590"/>
                  <a:pt x="2761153" y="196135"/>
                  <a:pt x="2726422" y="184558"/>
                </a:cubicBezTo>
                <a:cubicBezTo>
                  <a:pt x="2708119" y="129648"/>
                  <a:pt x="2733540" y="183541"/>
                  <a:pt x="2692866" y="151002"/>
                </a:cubicBezTo>
                <a:cubicBezTo>
                  <a:pt x="2684993" y="144704"/>
                  <a:pt x="2683961" y="132133"/>
                  <a:pt x="2676088" y="125835"/>
                </a:cubicBezTo>
                <a:cubicBezTo>
                  <a:pt x="2670618" y="121459"/>
                  <a:pt x="2619557" y="109605"/>
                  <a:pt x="2617365" y="109057"/>
                </a:cubicBezTo>
                <a:cubicBezTo>
                  <a:pt x="2608976" y="103464"/>
                  <a:pt x="2598496" y="100152"/>
                  <a:pt x="2592198" y="92279"/>
                </a:cubicBezTo>
                <a:cubicBezTo>
                  <a:pt x="2579093" y="75898"/>
                  <a:pt x="2581080" y="27896"/>
                  <a:pt x="2592198" y="16778"/>
                </a:cubicBezTo>
                <a:cubicBezTo>
                  <a:pt x="2604225" y="4751"/>
                  <a:pt x="2625720" y="10975"/>
                  <a:pt x="2642532" y="8389"/>
                </a:cubicBezTo>
                <a:cubicBezTo>
                  <a:pt x="2662075" y="5382"/>
                  <a:pt x="2681681" y="2796"/>
                  <a:pt x="2701255" y="0"/>
                </a:cubicBezTo>
                <a:cubicBezTo>
                  <a:pt x="2751589" y="2796"/>
                  <a:pt x="2802052" y="3825"/>
                  <a:pt x="2852256" y="8389"/>
                </a:cubicBezTo>
                <a:cubicBezTo>
                  <a:pt x="2863738" y="9433"/>
                  <a:pt x="2874557" y="14277"/>
                  <a:pt x="2885812" y="16778"/>
                </a:cubicBezTo>
                <a:cubicBezTo>
                  <a:pt x="3000938" y="42361"/>
                  <a:pt x="2874223" y="11070"/>
                  <a:pt x="2952924" y="33556"/>
                </a:cubicBezTo>
                <a:cubicBezTo>
                  <a:pt x="2959904" y="35550"/>
                  <a:pt x="3002504" y="44848"/>
                  <a:pt x="3011647" y="50334"/>
                </a:cubicBezTo>
                <a:cubicBezTo>
                  <a:pt x="3018429" y="54403"/>
                  <a:pt x="3022832" y="61519"/>
                  <a:pt x="3028425" y="67112"/>
                </a:cubicBezTo>
              </a:path>
            </a:pathLst>
          </a:cu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9ED3A96-48A0-470B-8397-B891622FD15E}"/>
              </a:ext>
            </a:extLst>
          </p:cNvPr>
          <p:cNvSpPr/>
          <p:nvPr/>
        </p:nvSpPr>
        <p:spPr>
          <a:xfrm>
            <a:off x="3657600" y="2449585"/>
            <a:ext cx="2910980" cy="427839"/>
          </a:xfrm>
          <a:custGeom>
            <a:avLst/>
            <a:gdLst>
              <a:gd name="connsiteX0" fmla="*/ 0 w 2910980"/>
              <a:gd name="connsiteY0" fmla="*/ 0 h 427839"/>
              <a:gd name="connsiteX1" fmla="*/ 50334 w 2910980"/>
              <a:gd name="connsiteY1" fmla="*/ 8389 h 427839"/>
              <a:gd name="connsiteX2" fmla="*/ 109057 w 2910980"/>
              <a:gd name="connsiteY2" fmla="*/ 33556 h 427839"/>
              <a:gd name="connsiteX3" fmla="*/ 134224 w 2910980"/>
              <a:gd name="connsiteY3" fmla="*/ 41945 h 427839"/>
              <a:gd name="connsiteX4" fmla="*/ 167780 w 2910980"/>
              <a:gd name="connsiteY4" fmla="*/ 67112 h 427839"/>
              <a:gd name="connsiteX5" fmla="*/ 201336 w 2910980"/>
              <a:gd name="connsiteY5" fmla="*/ 83890 h 427839"/>
              <a:gd name="connsiteX6" fmla="*/ 226503 w 2910980"/>
              <a:gd name="connsiteY6" fmla="*/ 109057 h 427839"/>
              <a:gd name="connsiteX7" fmla="*/ 318782 w 2910980"/>
              <a:gd name="connsiteY7" fmla="*/ 134224 h 427839"/>
              <a:gd name="connsiteX8" fmla="*/ 478172 w 2910980"/>
              <a:gd name="connsiteY8" fmla="*/ 125835 h 427839"/>
              <a:gd name="connsiteX9" fmla="*/ 578840 w 2910980"/>
              <a:gd name="connsiteY9" fmla="*/ 117446 h 427839"/>
              <a:gd name="connsiteX10" fmla="*/ 662730 w 2910980"/>
              <a:gd name="connsiteY10" fmla="*/ 125835 h 427839"/>
              <a:gd name="connsiteX11" fmla="*/ 713064 w 2910980"/>
              <a:gd name="connsiteY11" fmla="*/ 142613 h 427839"/>
              <a:gd name="connsiteX12" fmla="*/ 729842 w 2910980"/>
              <a:gd name="connsiteY12" fmla="*/ 167780 h 427839"/>
              <a:gd name="connsiteX13" fmla="*/ 813732 w 2910980"/>
              <a:gd name="connsiteY13" fmla="*/ 192947 h 427839"/>
              <a:gd name="connsiteX14" fmla="*/ 1124125 w 2910980"/>
              <a:gd name="connsiteY14" fmla="*/ 184558 h 427839"/>
              <a:gd name="connsiteX15" fmla="*/ 1224793 w 2910980"/>
              <a:gd name="connsiteY15" fmla="*/ 176169 h 427839"/>
              <a:gd name="connsiteX16" fmla="*/ 1577130 w 2910980"/>
              <a:gd name="connsiteY16" fmla="*/ 167780 h 427839"/>
              <a:gd name="connsiteX17" fmla="*/ 1795244 w 2910980"/>
              <a:gd name="connsiteY17" fmla="*/ 176169 h 427839"/>
              <a:gd name="connsiteX18" fmla="*/ 1820411 w 2910980"/>
              <a:gd name="connsiteY18" fmla="*/ 184558 h 427839"/>
              <a:gd name="connsiteX19" fmla="*/ 1845578 w 2910980"/>
              <a:gd name="connsiteY19" fmla="*/ 201336 h 427839"/>
              <a:gd name="connsiteX20" fmla="*/ 1853967 w 2910980"/>
              <a:gd name="connsiteY20" fmla="*/ 226503 h 427839"/>
              <a:gd name="connsiteX21" fmla="*/ 1879134 w 2910980"/>
              <a:gd name="connsiteY21" fmla="*/ 234892 h 427839"/>
              <a:gd name="connsiteX22" fmla="*/ 1912690 w 2910980"/>
              <a:gd name="connsiteY22" fmla="*/ 302004 h 427839"/>
              <a:gd name="connsiteX23" fmla="*/ 1963024 w 2910980"/>
              <a:gd name="connsiteY23" fmla="*/ 318782 h 427839"/>
              <a:gd name="connsiteX24" fmla="*/ 1988191 w 2910980"/>
              <a:gd name="connsiteY24" fmla="*/ 327171 h 427839"/>
              <a:gd name="connsiteX25" fmla="*/ 2013358 w 2910980"/>
              <a:gd name="connsiteY25" fmla="*/ 352338 h 427839"/>
              <a:gd name="connsiteX26" fmla="*/ 2088859 w 2910980"/>
              <a:gd name="connsiteY26" fmla="*/ 369116 h 427839"/>
              <a:gd name="connsiteX27" fmla="*/ 2114026 w 2910980"/>
              <a:gd name="connsiteY27" fmla="*/ 385894 h 427839"/>
              <a:gd name="connsiteX28" fmla="*/ 2197916 w 2910980"/>
              <a:gd name="connsiteY28" fmla="*/ 402672 h 427839"/>
              <a:gd name="connsiteX29" fmla="*/ 2231472 w 2910980"/>
              <a:gd name="connsiteY29" fmla="*/ 419450 h 427839"/>
              <a:gd name="connsiteX30" fmla="*/ 2256639 w 2910980"/>
              <a:gd name="connsiteY30" fmla="*/ 427839 h 427839"/>
              <a:gd name="connsiteX31" fmla="*/ 2910980 w 2910980"/>
              <a:gd name="connsiteY31" fmla="*/ 419450 h 4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10980" h="427839">
                <a:moveTo>
                  <a:pt x="0" y="0"/>
                </a:moveTo>
                <a:cubicBezTo>
                  <a:pt x="16778" y="2796"/>
                  <a:pt x="33730" y="4699"/>
                  <a:pt x="50334" y="8389"/>
                </a:cubicBezTo>
                <a:cubicBezTo>
                  <a:pt x="77575" y="14442"/>
                  <a:pt x="81437" y="21719"/>
                  <a:pt x="109057" y="33556"/>
                </a:cubicBezTo>
                <a:cubicBezTo>
                  <a:pt x="117185" y="37039"/>
                  <a:pt x="125835" y="39149"/>
                  <a:pt x="134224" y="41945"/>
                </a:cubicBezTo>
                <a:cubicBezTo>
                  <a:pt x="145409" y="50334"/>
                  <a:pt x="155924" y="59702"/>
                  <a:pt x="167780" y="67112"/>
                </a:cubicBezTo>
                <a:cubicBezTo>
                  <a:pt x="178385" y="73740"/>
                  <a:pt x="191160" y="76621"/>
                  <a:pt x="201336" y="83890"/>
                </a:cubicBezTo>
                <a:cubicBezTo>
                  <a:pt x="210990" y="90786"/>
                  <a:pt x="216132" y="103295"/>
                  <a:pt x="226503" y="109057"/>
                </a:cubicBezTo>
                <a:cubicBezTo>
                  <a:pt x="250451" y="122361"/>
                  <a:pt x="291674" y="128802"/>
                  <a:pt x="318782" y="134224"/>
                </a:cubicBezTo>
                <a:lnTo>
                  <a:pt x="478172" y="125835"/>
                </a:lnTo>
                <a:cubicBezTo>
                  <a:pt x="511774" y="123667"/>
                  <a:pt x="545168" y="117446"/>
                  <a:pt x="578840" y="117446"/>
                </a:cubicBezTo>
                <a:cubicBezTo>
                  <a:pt x="606943" y="117446"/>
                  <a:pt x="634767" y="123039"/>
                  <a:pt x="662730" y="125835"/>
                </a:cubicBezTo>
                <a:cubicBezTo>
                  <a:pt x="679508" y="131428"/>
                  <a:pt x="703254" y="127898"/>
                  <a:pt x="713064" y="142613"/>
                </a:cubicBezTo>
                <a:cubicBezTo>
                  <a:pt x="718657" y="151002"/>
                  <a:pt x="721292" y="162436"/>
                  <a:pt x="729842" y="167780"/>
                </a:cubicBezTo>
                <a:cubicBezTo>
                  <a:pt x="743458" y="176290"/>
                  <a:pt x="794086" y="188036"/>
                  <a:pt x="813732" y="192947"/>
                </a:cubicBezTo>
                <a:lnTo>
                  <a:pt x="1124125" y="184558"/>
                </a:lnTo>
                <a:cubicBezTo>
                  <a:pt x="1157769" y="183185"/>
                  <a:pt x="1191144" y="177415"/>
                  <a:pt x="1224793" y="176169"/>
                </a:cubicBezTo>
                <a:cubicBezTo>
                  <a:pt x="1342191" y="171821"/>
                  <a:pt x="1459684" y="170576"/>
                  <a:pt x="1577130" y="167780"/>
                </a:cubicBezTo>
                <a:cubicBezTo>
                  <a:pt x="1649835" y="170576"/>
                  <a:pt x="1722658" y="171163"/>
                  <a:pt x="1795244" y="176169"/>
                </a:cubicBezTo>
                <a:cubicBezTo>
                  <a:pt x="1804066" y="176777"/>
                  <a:pt x="1812502" y="180603"/>
                  <a:pt x="1820411" y="184558"/>
                </a:cubicBezTo>
                <a:cubicBezTo>
                  <a:pt x="1829429" y="189067"/>
                  <a:pt x="1837189" y="195743"/>
                  <a:pt x="1845578" y="201336"/>
                </a:cubicBezTo>
                <a:cubicBezTo>
                  <a:pt x="1848374" y="209725"/>
                  <a:pt x="1847714" y="220250"/>
                  <a:pt x="1853967" y="226503"/>
                </a:cubicBezTo>
                <a:cubicBezTo>
                  <a:pt x="1860220" y="232756"/>
                  <a:pt x="1874747" y="227214"/>
                  <a:pt x="1879134" y="234892"/>
                </a:cubicBezTo>
                <a:cubicBezTo>
                  <a:pt x="1910594" y="289947"/>
                  <a:pt x="1860677" y="278887"/>
                  <a:pt x="1912690" y="302004"/>
                </a:cubicBezTo>
                <a:cubicBezTo>
                  <a:pt x="1928851" y="309187"/>
                  <a:pt x="1946246" y="313189"/>
                  <a:pt x="1963024" y="318782"/>
                </a:cubicBezTo>
                <a:lnTo>
                  <a:pt x="1988191" y="327171"/>
                </a:lnTo>
                <a:cubicBezTo>
                  <a:pt x="1996580" y="335560"/>
                  <a:pt x="2003057" y="346452"/>
                  <a:pt x="2013358" y="352338"/>
                </a:cubicBezTo>
                <a:cubicBezTo>
                  <a:pt x="2019737" y="355983"/>
                  <a:pt x="2086325" y="368609"/>
                  <a:pt x="2088859" y="369116"/>
                </a:cubicBezTo>
                <a:cubicBezTo>
                  <a:pt x="2097248" y="374709"/>
                  <a:pt x="2104461" y="382706"/>
                  <a:pt x="2114026" y="385894"/>
                </a:cubicBezTo>
                <a:cubicBezTo>
                  <a:pt x="2201012" y="414889"/>
                  <a:pt x="2130723" y="377475"/>
                  <a:pt x="2197916" y="402672"/>
                </a:cubicBezTo>
                <a:cubicBezTo>
                  <a:pt x="2209625" y="407063"/>
                  <a:pt x="2219978" y="414524"/>
                  <a:pt x="2231472" y="419450"/>
                </a:cubicBezTo>
                <a:cubicBezTo>
                  <a:pt x="2239600" y="422933"/>
                  <a:pt x="2248250" y="425043"/>
                  <a:pt x="2256639" y="427839"/>
                </a:cubicBezTo>
                <a:lnTo>
                  <a:pt x="2910980" y="419450"/>
                </a:lnTo>
              </a:path>
            </a:pathLst>
          </a:cu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8566C29-EE63-46BF-8256-32EEF86E91A4}"/>
              </a:ext>
            </a:extLst>
          </p:cNvPr>
          <p:cNvSpPr/>
          <p:nvPr/>
        </p:nvSpPr>
        <p:spPr>
          <a:xfrm>
            <a:off x="7323589" y="2364188"/>
            <a:ext cx="1291905" cy="639071"/>
          </a:xfrm>
          <a:custGeom>
            <a:avLst/>
            <a:gdLst>
              <a:gd name="connsiteX0" fmla="*/ 1291905 w 1291905"/>
              <a:gd name="connsiteY0" fmla="*/ 605515 h 639071"/>
              <a:gd name="connsiteX1" fmla="*/ 1249960 w 1291905"/>
              <a:gd name="connsiteY1" fmla="*/ 613904 h 639071"/>
              <a:gd name="connsiteX2" fmla="*/ 1166070 w 1291905"/>
              <a:gd name="connsiteY2" fmla="*/ 639071 h 639071"/>
              <a:gd name="connsiteX3" fmla="*/ 1082180 w 1291905"/>
              <a:gd name="connsiteY3" fmla="*/ 605515 h 639071"/>
              <a:gd name="connsiteX4" fmla="*/ 1090569 w 1291905"/>
              <a:gd name="connsiteY4" fmla="*/ 496458 h 639071"/>
              <a:gd name="connsiteX5" fmla="*/ 1098958 w 1291905"/>
              <a:gd name="connsiteY5" fmla="*/ 462902 h 639071"/>
              <a:gd name="connsiteX6" fmla="*/ 1132514 w 1291905"/>
              <a:gd name="connsiteY6" fmla="*/ 412568 h 639071"/>
              <a:gd name="connsiteX7" fmla="*/ 1140903 w 1291905"/>
              <a:gd name="connsiteY7" fmla="*/ 379012 h 639071"/>
              <a:gd name="connsiteX8" fmla="*/ 1149292 w 1291905"/>
              <a:gd name="connsiteY8" fmla="*/ 353845 h 639071"/>
              <a:gd name="connsiteX9" fmla="*/ 1115736 w 1291905"/>
              <a:gd name="connsiteY9" fmla="*/ 278344 h 639071"/>
              <a:gd name="connsiteX10" fmla="*/ 1090569 w 1291905"/>
              <a:gd name="connsiteY10" fmla="*/ 261566 h 639071"/>
              <a:gd name="connsiteX11" fmla="*/ 1040235 w 1291905"/>
              <a:gd name="connsiteY11" fmla="*/ 244788 h 639071"/>
              <a:gd name="connsiteX12" fmla="*/ 1015068 w 1291905"/>
              <a:gd name="connsiteY12" fmla="*/ 236399 h 639071"/>
              <a:gd name="connsiteX13" fmla="*/ 989901 w 1291905"/>
              <a:gd name="connsiteY13" fmla="*/ 228010 h 639071"/>
              <a:gd name="connsiteX14" fmla="*/ 956345 w 1291905"/>
              <a:gd name="connsiteY14" fmla="*/ 219621 h 639071"/>
              <a:gd name="connsiteX15" fmla="*/ 914400 w 1291905"/>
              <a:gd name="connsiteY15" fmla="*/ 211232 h 639071"/>
              <a:gd name="connsiteX16" fmla="*/ 864066 w 1291905"/>
              <a:gd name="connsiteY16" fmla="*/ 194454 h 639071"/>
              <a:gd name="connsiteX17" fmla="*/ 746620 w 1291905"/>
              <a:gd name="connsiteY17" fmla="*/ 186065 h 639071"/>
              <a:gd name="connsiteX18" fmla="*/ 704675 w 1291905"/>
              <a:gd name="connsiteY18" fmla="*/ 177676 h 639071"/>
              <a:gd name="connsiteX19" fmla="*/ 654341 w 1291905"/>
              <a:gd name="connsiteY19" fmla="*/ 160898 h 639071"/>
              <a:gd name="connsiteX20" fmla="*/ 562062 w 1291905"/>
              <a:gd name="connsiteY20" fmla="*/ 144120 h 639071"/>
              <a:gd name="connsiteX21" fmla="*/ 520117 w 1291905"/>
              <a:gd name="connsiteY21" fmla="*/ 135731 h 639071"/>
              <a:gd name="connsiteX22" fmla="*/ 486561 w 1291905"/>
              <a:gd name="connsiteY22" fmla="*/ 118953 h 639071"/>
              <a:gd name="connsiteX23" fmla="*/ 436228 w 1291905"/>
              <a:gd name="connsiteY23" fmla="*/ 102175 h 639071"/>
              <a:gd name="connsiteX24" fmla="*/ 411061 w 1291905"/>
              <a:gd name="connsiteY24" fmla="*/ 93786 h 639071"/>
              <a:gd name="connsiteX25" fmla="*/ 385894 w 1291905"/>
              <a:gd name="connsiteY25" fmla="*/ 85397 h 639071"/>
              <a:gd name="connsiteX26" fmla="*/ 352338 w 1291905"/>
              <a:gd name="connsiteY26" fmla="*/ 77008 h 639071"/>
              <a:gd name="connsiteX27" fmla="*/ 293615 w 1291905"/>
              <a:gd name="connsiteY27" fmla="*/ 60230 h 639071"/>
              <a:gd name="connsiteX28" fmla="*/ 243281 w 1291905"/>
              <a:gd name="connsiteY28" fmla="*/ 51841 h 639071"/>
              <a:gd name="connsiteX29" fmla="*/ 209725 w 1291905"/>
              <a:gd name="connsiteY29" fmla="*/ 43452 h 639071"/>
              <a:gd name="connsiteX30" fmla="*/ 142613 w 1291905"/>
              <a:gd name="connsiteY30" fmla="*/ 35063 h 639071"/>
              <a:gd name="connsiteX31" fmla="*/ 67112 w 1291905"/>
              <a:gd name="connsiteY31" fmla="*/ 18285 h 639071"/>
              <a:gd name="connsiteX32" fmla="*/ 41945 w 1291905"/>
              <a:gd name="connsiteY32" fmla="*/ 1507 h 639071"/>
              <a:gd name="connsiteX33" fmla="*/ 0 w 1291905"/>
              <a:gd name="connsiteY33" fmla="*/ 1507 h 6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91905" h="639071">
                <a:moveTo>
                  <a:pt x="1291905" y="605515"/>
                </a:moveTo>
                <a:cubicBezTo>
                  <a:pt x="1277923" y="608311"/>
                  <a:pt x="1263793" y="610446"/>
                  <a:pt x="1249960" y="613904"/>
                </a:cubicBezTo>
                <a:cubicBezTo>
                  <a:pt x="1211545" y="623508"/>
                  <a:pt x="1198035" y="628416"/>
                  <a:pt x="1166070" y="639071"/>
                </a:cubicBezTo>
                <a:cubicBezTo>
                  <a:pt x="1148762" y="636908"/>
                  <a:pt x="1084716" y="646097"/>
                  <a:pt x="1082180" y="605515"/>
                </a:cubicBezTo>
                <a:cubicBezTo>
                  <a:pt x="1079906" y="569126"/>
                  <a:pt x="1086309" y="532668"/>
                  <a:pt x="1090569" y="496458"/>
                </a:cubicBezTo>
                <a:cubicBezTo>
                  <a:pt x="1091916" y="485007"/>
                  <a:pt x="1093802" y="473214"/>
                  <a:pt x="1098958" y="462902"/>
                </a:cubicBezTo>
                <a:cubicBezTo>
                  <a:pt x="1107976" y="444866"/>
                  <a:pt x="1132514" y="412568"/>
                  <a:pt x="1132514" y="412568"/>
                </a:cubicBezTo>
                <a:cubicBezTo>
                  <a:pt x="1135310" y="401383"/>
                  <a:pt x="1137736" y="390098"/>
                  <a:pt x="1140903" y="379012"/>
                </a:cubicBezTo>
                <a:cubicBezTo>
                  <a:pt x="1143332" y="370509"/>
                  <a:pt x="1150269" y="362634"/>
                  <a:pt x="1149292" y="353845"/>
                </a:cubicBezTo>
                <a:cubicBezTo>
                  <a:pt x="1147215" y="335155"/>
                  <a:pt x="1132126" y="294734"/>
                  <a:pt x="1115736" y="278344"/>
                </a:cubicBezTo>
                <a:cubicBezTo>
                  <a:pt x="1108607" y="271215"/>
                  <a:pt x="1099782" y="265661"/>
                  <a:pt x="1090569" y="261566"/>
                </a:cubicBezTo>
                <a:cubicBezTo>
                  <a:pt x="1074408" y="254383"/>
                  <a:pt x="1057013" y="250381"/>
                  <a:pt x="1040235" y="244788"/>
                </a:cubicBezTo>
                <a:lnTo>
                  <a:pt x="1015068" y="236399"/>
                </a:lnTo>
                <a:cubicBezTo>
                  <a:pt x="1006679" y="233603"/>
                  <a:pt x="998480" y="230155"/>
                  <a:pt x="989901" y="228010"/>
                </a:cubicBezTo>
                <a:cubicBezTo>
                  <a:pt x="978716" y="225214"/>
                  <a:pt x="967600" y="222122"/>
                  <a:pt x="956345" y="219621"/>
                </a:cubicBezTo>
                <a:cubicBezTo>
                  <a:pt x="942426" y="216528"/>
                  <a:pt x="928156" y="214984"/>
                  <a:pt x="914400" y="211232"/>
                </a:cubicBezTo>
                <a:cubicBezTo>
                  <a:pt x="897338" y="206579"/>
                  <a:pt x="881707" y="195714"/>
                  <a:pt x="864066" y="194454"/>
                </a:cubicBezTo>
                <a:lnTo>
                  <a:pt x="746620" y="186065"/>
                </a:lnTo>
                <a:cubicBezTo>
                  <a:pt x="732638" y="183269"/>
                  <a:pt x="718431" y="181428"/>
                  <a:pt x="704675" y="177676"/>
                </a:cubicBezTo>
                <a:cubicBezTo>
                  <a:pt x="687613" y="173023"/>
                  <a:pt x="671683" y="164366"/>
                  <a:pt x="654341" y="160898"/>
                </a:cubicBezTo>
                <a:cubicBezTo>
                  <a:pt x="550731" y="140176"/>
                  <a:pt x="680126" y="165586"/>
                  <a:pt x="562062" y="144120"/>
                </a:cubicBezTo>
                <a:cubicBezTo>
                  <a:pt x="548033" y="141569"/>
                  <a:pt x="534099" y="138527"/>
                  <a:pt x="520117" y="135731"/>
                </a:cubicBezTo>
                <a:cubicBezTo>
                  <a:pt x="508932" y="130138"/>
                  <a:pt x="498172" y="123598"/>
                  <a:pt x="486561" y="118953"/>
                </a:cubicBezTo>
                <a:cubicBezTo>
                  <a:pt x="470141" y="112385"/>
                  <a:pt x="453006" y="107768"/>
                  <a:pt x="436228" y="102175"/>
                </a:cubicBezTo>
                <a:lnTo>
                  <a:pt x="411061" y="93786"/>
                </a:lnTo>
                <a:cubicBezTo>
                  <a:pt x="402672" y="90990"/>
                  <a:pt x="394473" y="87542"/>
                  <a:pt x="385894" y="85397"/>
                </a:cubicBezTo>
                <a:cubicBezTo>
                  <a:pt x="374709" y="82601"/>
                  <a:pt x="363424" y="80175"/>
                  <a:pt x="352338" y="77008"/>
                </a:cubicBezTo>
                <a:cubicBezTo>
                  <a:pt x="315026" y="66347"/>
                  <a:pt x="337324" y="68972"/>
                  <a:pt x="293615" y="60230"/>
                </a:cubicBezTo>
                <a:cubicBezTo>
                  <a:pt x="276936" y="56894"/>
                  <a:pt x="259960" y="55177"/>
                  <a:pt x="243281" y="51841"/>
                </a:cubicBezTo>
                <a:cubicBezTo>
                  <a:pt x="231975" y="49580"/>
                  <a:pt x="221098" y="45347"/>
                  <a:pt x="209725" y="43452"/>
                </a:cubicBezTo>
                <a:cubicBezTo>
                  <a:pt x="187487" y="39746"/>
                  <a:pt x="164931" y="38251"/>
                  <a:pt x="142613" y="35063"/>
                </a:cubicBezTo>
                <a:cubicBezTo>
                  <a:pt x="124570" y="32485"/>
                  <a:pt x="87094" y="28276"/>
                  <a:pt x="67112" y="18285"/>
                </a:cubicBezTo>
                <a:cubicBezTo>
                  <a:pt x="58094" y="13776"/>
                  <a:pt x="51726" y="3952"/>
                  <a:pt x="41945" y="1507"/>
                </a:cubicBezTo>
                <a:cubicBezTo>
                  <a:pt x="28381" y="-1884"/>
                  <a:pt x="13982" y="1507"/>
                  <a:pt x="0" y="1507"/>
                </a:cubicBezTo>
              </a:path>
            </a:pathLst>
          </a:cu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pic>
        <p:nvPicPr>
          <p:cNvPr id="20" name="Picture 4" descr="NOAA Office of Satellite and Product Operations">
            <a:extLst>
              <a:ext uri="{FF2B5EF4-FFF2-40B4-BE49-F238E27FC236}">
                <a16:creationId xmlns:a16="http://schemas.microsoft.com/office/drawing/2014/main" xmlns="" id="{562CFC7B-3FA9-4390-9282-AC572A05E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90298" b="9206"/>
          <a:stretch/>
        </p:blipFill>
        <p:spPr bwMode="auto">
          <a:xfrm>
            <a:off x="403925" y="5004787"/>
            <a:ext cx="87788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7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8B6169-698A-4513-9553-05C6FF8F2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82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A71BAF-F329-4FA5-BC3E-FE981C0C2F30}"/>
              </a:ext>
            </a:extLst>
          </p:cNvPr>
          <p:cNvSpPr txBox="1"/>
          <p:nvPr/>
        </p:nvSpPr>
        <p:spPr>
          <a:xfrm>
            <a:off x="1588011" y="5589239"/>
            <a:ext cx="596798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AU" sz="2400" dirty="0">
                <a:solidFill>
                  <a:srgbClr val="67823A"/>
                </a:solidFill>
              </a:rPr>
              <a:t>Total Precipitable Water</a:t>
            </a:r>
          </a:p>
          <a:p>
            <a:pPr algn="ctr" defTabSz="457200"/>
            <a:endParaRPr lang="en-AU" sz="1100" dirty="0">
              <a:solidFill>
                <a:srgbClr val="67823A"/>
              </a:solidFill>
            </a:endParaRPr>
          </a:p>
          <a:p>
            <a:pPr algn="ctr" defTabSz="457200"/>
            <a:r>
              <a:rPr lang="en-AU" sz="2400" dirty="0">
                <a:solidFill>
                  <a:srgbClr val="67823A"/>
                </a:solidFill>
              </a:rPr>
              <a:t>A measure of how much water is in the air.</a:t>
            </a:r>
          </a:p>
        </p:txBody>
      </p:sp>
      <p:pic>
        <p:nvPicPr>
          <p:cNvPr id="6" name="Picture 4" descr="World Wide Total Daily Precipitable Water Map Legend">
            <a:extLst>
              <a:ext uri="{FF2B5EF4-FFF2-40B4-BE49-F238E27FC236}">
                <a16:creationId xmlns:a16="http://schemas.microsoft.com/office/drawing/2014/main" xmlns="" id="{0F43190E-791D-4DAB-8240-7DA09096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572001"/>
            <a:ext cx="34480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AA Office of Satellite and Product Operations">
            <a:extLst>
              <a:ext uri="{FF2B5EF4-FFF2-40B4-BE49-F238E27FC236}">
                <a16:creationId xmlns:a16="http://schemas.microsoft.com/office/drawing/2014/main" xmlns="" id="{19D5BF35-655B-46A8-8175-7F6D5C5E7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90298" b="9206"/>
          <a:stretch/>
        </p:blipFill>
        <p:spPr bwMode="auto">
          <a:xfrm>
            <a:off x="0" y="3754438"/>
            <a:ext cx="87788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D47C97D-7CFF-4585-84AC-D031C64F33DB}"/>
              </a:ext>
            </a:extLst>
          </p:cNvPr>
          <p:cNvCxnSpPr/>
          <p:nvPr/>
        </p:nvCxnSpPr>
        <p:spPr>
          <a:xfrm>
            <a:off x="0" y="2304783"/>
            <a:ext cx="9144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CB8690C-2F4E-4035-B559-0786639F8EF7}"/>
              </a:ext>
            </a:extLst>
          </p:cNvPr>
          <p:cNvSpPr/>
          <p:nvPr/>
        </p:nvSpPr>
        <p:spPr>
          <a:xfrm>
            <a:off x="5855516" y="2382473"/>
            <a:ext cx="3280095" cy="402672"/>
          </a:xfrm>
          <a:custGeom>
            <a:avLst/>
            <a:gdLst>
              <a:gd name="connsiteX0" fmla="*/ 3280095 w 3280095"/>
              <a:gd name="connsiteY0" fmla="*/ 167780 h 402672"/>
              <a:gd name="connsiteX1" fmla="*/ 3036814 w 3280095"/>
              <a:gd name="connsiteY1" fmla="*/ 167780 h 402672"/>
              <a:gd name="connsiteX2" fmla="*/ 2986480 w 3280095"/>
              <a:gd name="connsiteY2" fmla="*/ 142613 h 402672"/>
              <a:gd name="connsiteX3" fmla="*/ 2927757 w 3280095"/>
              <a:gd name="connsiteY3" fmla="*/ 125835 h 402672"/>
              <a:gd name="connsiteX4" fmla="*/ 2902590 w 3280095"/>
              <a:gd name="connsiteY4" fmla="*/ 109057 h 402672"/>
              <a:gd name="connsiteX5" fmla="*/ 2827090 w 3280095"/>
              <a:gd name="connsiteY5" fmla="*/ 117446 h 402672"/>
              <a:gd name="connsiteX6" fmla="*/ 2869034 w 3280095"/>
              <a:gd name="connsiteY6" fmla="*/ 184558 h 402672"/>
              <a:gd name="connsiteX7" fmla="*/ 2919368 w 3280095"/>
              <a:gd name="connsiteY7" fmla="*/ 226503 h 402672"/>
              <a:gd name="connsiteX8" fmla="*/ 2969702 w 3280095"/>
              <a:gd name="connsiteY8" fmla="*/ 251670 h 402672"/>
              <a:gd name="connsiteX9" fmla="*/ 2961313 w 3280095"/>
              <a:gd name="connsiteY9" fmla="*/ 352338 h 402672"/>
              <a:gd name="connsiteX10" fmla="*/ 2936146 w 3280095"/>
              <a:gd name="connsiteY10" fmla="*/ 377505 h 402672"/>
              <a:gd name="connsiteX11" fmla="*/ 2910979 w 3280095"/>
              <a:gd name="connsiteY11" fmla="*/ 385894 h 402672"/>
              <a:gd name="connsiteX12" fmla="*/ 2843867 w 3280095"/>
              <a:gd name="connsiteY12" fmla="*/ 402672 h 402672"/>
              <a:gd name="connsiteX13" fmla="*/ 2625754 w 3280095"/>
              <a:gd name="connsiteY13" fmla="*/ 394283 h 402672"/>
              <a:gd name="connsiteX14" fmla="*/ 2525086 w 3280095"/>
              <a:gd name="connsiteY14" fmla="*/ 377505 h 402672"/>
              <a:gd name="connsiteX15" fmla="*/ 2474752 w 3280095"/>
              <a:gd name="connsiteY15" fmla="*/ 360727 h 402672"/>
              <a:gd name="connsiteX16" fmla="*/ 2449585 w 3280095"/>
              <a:gd name="connsiteY16" fmla="*/ 343949 h 402672"/>
              <a:gd name="connsiteX17" fmla="*/ 2424418 w 3280095"/>
              <a:gd name="connsiteY17" fmla="*/ 318782 h 402672"/>
              <a:gd name="connsiteX18" fmla="*/ 2399251 w 3280095"/>
              <a:gd name="connsiteY18" fmla="*/ 310393 h 402672"/>
              <a:gd name="connsiteX19" fmla="*/ 2323750 w 3280095"/>
              <a:gd name="connsiteY19" fmla="*/ 243281 h 402672"/>
              <a:gd name="connsiteX20" fmla="*/ 2306972 w 3280095"/>
              <a:gd name="connsiteY20" fmla="*/ 192947 h 402672"/>
              <a:gd name="connsiteX21" fmla="*/ 2273416 w 3280095"/>
              <a:gd name="connsiteY21" fmla="*/ 159391 h 402672"/>
              <a:gd name="connsiteX22" fmla="*/ 2231471 w 3280095"/>
              <a:gd name="connsiteY22" fmla="*/ 117446 h 402672"/>
              <a:gd name="connsiteX23" fmla="*/ 2181137 w 3280095"/>
              <a:gd name="connsiteY23" fmla="*/ 100668 h 402672"/>
              <a:gd name="connsiteX24" fmla="*/ 2139192 w 3280095"/>
              <a:gd name="connsiteY24" fmla="*/ 83890 h 402672"/>
              <a:gd name="connsiteX25" fmla="*/ 2055302 w 3280095"/>
              <a:gd name="connsiteY25" fmla="*/ 75501 h 402672"/>
              <a:gd name="connsiteX26" fmla="*/ 1954634 w 3280095"/>
              <a:gd name="connsiteY26" fmla="*/ 58723 h 402672"/>
              <a:gd name="connsiteX27" fmla="*/ 1879134 w 3280095"/>
              <a:gd name="connsiteY27" fmla="*/ 25167 h 402672"/>
              <a:gd name="connsiteX28" fmla="*/ 1853967 w 3280095"/>
              <a:gd name="connsiteY28" fmla="*/ 16778 h 402672"/>
              <a:gd name="connsiteX29" fmla="*/ 1820411 w 3280095"/>
              <a:gd name="connsiteY29" fmla="*/ 25167 h 402672"/>
              <a:gd name="connsiteX30" fmla="*/ 1795244 w 3280095"/>
              <a:gd name="connsiteY30" fmla="*/ 33556 h 402672"/>
              <a:gd name="connsiteX31" fmla="*/ 1635853 w 3280095"/>
              <a:gd name="connsiteY31" fmla="*/ 25167 h 402672"/>
              <a:gd name="connsiteX32" fmla="*/ 1610686 w 3280095"/>
              <a:gd name="connsiteY32" fmla="*/ 16778 h 402672"/>
              <a:gd name="connsiteX33" fmla="*/ 1484851 w 3280095"/>
              <a:gd name="connsiteY33" fmla="*/ 33556 h 402672"/>
              <a:gd name="connsiteX34" fmla="*/ 1442906 w 3280095"/>
              <a:gd name="connsiteY34" fmla="*/ 41945 h 402672"/>
              <a:gd name="connsiteX35" fmla="*/ 1392572 w 3280095"/>
              <a:gd name="connsiteY35" fmla="*/ 58723 h 402672"/>
              <a:gd name="connsiteX36" fmla="*/ 1367405 w 3280095"/>
              <a:gd name="connsiteY36" fmla="*/ 67112 h 402672"/>
              <a:gd name="connsiteX37" fmla="*/ 1275126 w 3280095"/>
              <a:gd name="connsiteY37" fmla="*/ 75501 h 402672"/>
              <a:gd name="connsiteX38" fmla="*/ 1006678 w 3280095"/>
              <a:gd name="connsiteY38" fmla="*/ 92279 h 402672"/>
              <a:gd name="connsiteX39" fmla="*/ 922789 w 3280095"/>
              <a:gd name="connsiteY39" fmla="*/ 117446 h 402672"/>
              <a:gd name="connsiteX40" fmla="*/ 897622 w 3280095"/>
              <a:gd name="connsiteY40" fmla="*/ 134224 h 402672"/>
              <a:gd name="connsiteX41" fmla="*/ 847288 w 3280095"/>
              <a:gd name="connsiteY41" fmla="*/ 151002 h 402672"/>
              <a:gd name="connsiteX42" fmla="*/ 713064 w 3280095"/>
              <a:gd name="connsiteY42" fmla="*/ 142613 h 402672"/>
              <a:gd name="connsiteX43" fmla="*/ 662730 w 3280095"/>
              <a:gd name="connsiteY43" fmla="*/ 125835 h 402672"/>
              <a:gd name="connsiteX44" fmla="*/ 595618 w 3280095"/>
              <a:gd name="connsiteY44" fmla="*/ 109057 h 402672"/>
              <a:gd name="connsiteX45" fmla="*/ 528506 w 3280095"/>
              <a:gd name="connsiteY45" fmla="*/ 134224 h 402672"/>
              <a:gd name="connsiteX46" fmla="*/ 553673 w 3280095"/>
              <a:gd name="connsiteY46" fmla="*/ 159391 h 402672"/>
              <a:gd name="connsiteX47" fmla="*/ 545284 w 3280095"/>
              <a:gd name="connsiteY47" fmla="*/ 201336 h 402672"/>
              <a:gd name="connsiteX48" fmla="*/ 520117 w 3280095"/>
              <a:gd name="connsiteY48" fmla="*/ 218114 h 402672"/>
              <a:gd name="connsiteX49" fmla="*/ 385893 w 3280095"/>
              <a:gd name="connsiteY49" fmla="*/ 251670 h 402672"/>
              <a:gd name="connsiteX50" fmla="*/ 209724 w 3280095"/>
              <a:gd name="connsiteY50" fmla="*/ 268448 h 402672"/>
              <a:gd name="connsiteX51" fmla="*/ 151001 w 3280095"/>
              <a:gd name="connsiteY51" fmla="*/ 260059 h 402672"/>
              <a:gd name="connsiteX52" fmla="*/ 125834 w 3280095"/>
              <a:gd name="connsiteY52" fmla="*/ 251670 h 402672"/>
              <a:gd name="connsiteX53" fmla="*/ 117445 w 3280095"/>
              <a:gd name="connsiteY53" fmla="*/ 218114 h 402672"/>
              <a:gd name="connsiteX54" fmla="*/ 92278 w 3280095"/>
              <a:gd name="connsiteY54" fmla="*/ 151002 h 402672"/>
              <a:gd name="connsiteX55" fmla="*/ 83890 w 3280095"/>
              <a:gd name="connsiteY55" fmla="*/ 58723 h 402672"/>
              <a:gd name="connsiteX56" fmla="*/ 75501 w 3280095"/>
              <a:gd name="connsiteY56" fmla="*/ 33556 h 402672"/>
              <a:gd name="connsiteX57" fmla="*/ 50334 w 3280095"/>
              <a:gd name="connsiteY57" fmla="*/ 25167 h 402672"/>
              <a:gd name="connsiteX58" fmla="*/ 25167 w 3280095"/>
              <a:gd name="connsiteY58" fmla="*/ 8389 h 402672"/>
              <a:gd name="connsiteX59" fmla="*/ 0 w 3280095"/>
              <a:gd name="connsiteY59" fmla="*/ 0 h 40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80095" h="402672">
                <a:moveTo>
                  <a:pt x="3280095" y="167780"/>
                </a:moveTo>
                <a:cubicBezTo>
                  <a:pt x="3177695" y="188260"/>
                  <a:pt x="3226905" y="181861"/>
                  <a:pt x="3036814" y="167780"/>
                </a:cubicBezTo>
                <a:cubicBezTo>
                  <a:pt x="3008324" y="165670"/>
                  <a:pt x="3011888" y="153502"/>
                  <a:pt x="2986480" y="142613"/>
                </a:cubicBezTo>
                <a:cubicBezTo>
                  <a:pt x="2948850" y="126486"/>
                  <a:pt x="2960407" y="142160"/>
                  <a:pt x="2927757" y="125835"/>
                </a:cubicBezTo>
                <a:cubicBezTo>
                  <a:pt x="2918739" y="121326"/>
                  <a:pt x="2910979" y="114650"/>
                  <a:pt x="2902590" y="109057"/>
                </a:cubicBezTo>
                <a:cubicBezTo>
                  <a:pt x="2877423" y="111853"/>
                  <a:pt x="2843764" y="98390"/>
                  <a:pt x="2827090" y="117446"/>
                </a:cubicBezTo>
                <a:cubicBezTo>
                  <a:pt x="2785887" y="164535"/>
                  <a:pt x="2850794" y="178478"/>
                  <a:pt x="2869034" y="184558"/>
                </a:cubicBezTo>
                <a:cubicBezTo>
                  <a:pt x="2887587" y="203111"/>
                  <a:pt x="2896009" y="214824"/>
                  <a:pt x="2919368" y="226503"/>
                </a:cubicBezTo>
                <a:cubicBezTo>
                  <a:pt x="2988832" y="261235"/>
                  <a:pt x="2897577" y="203587"/>
                  <a:pt x="2969702" y="251670"/>
                </a:cubicBezTo>
                <a:cubicBezTo>
                  <a:pt x="2966906" y="285226"/>
                  <a:pt x="2969989" y="319803"/>
                  <a:pt x="2961313" y="352338"/>
                </a:cubicBezTo>
                <a:cubicBezTo>
                  <a:pt x="2958256" y="363801"/>
                  <a:pt x="2946017" y="370924"/>
                  <a:pt x="2936146" y="377505"/>
                </a:cubicBezTo>
                <a:cubicBezTo>
                  <a:pt x="2928788" y="382410"/>
                  <a:pt x="2919558" y="383749"/>
                  <a:pt x="2910979" y="385894"/>
                </a:cubicBezTo>
                <a:lnTo>
                  <a:pt x="2843867" y="402672"/>
                </a:lnTo>
                <a:cubicBezTo>
                  <a:pt x="2771163" y="399876"/>
                  <a:pt x="2698387" y="398556"/>
                  <a:pt x="2625754" y="394283"/>
                </a:cubicBezTo>
                <a:cubicBezTo>
                  <a:pt x="2591225" y="392252"/>
                  <a:pt x="2558000" y="387379"/>
                  <a:pt x="2525086" y="377505"/>
                </a:cubicBezTo>
                <a:cubicBezTo>
                  <a:pt x="2508146" y="372423"/>
                  <a:pt x="2489467" y="370537"/>
                  <a:pt x="2474752" y="360727"/>
                </a:cubicBezTo>
                <a:cubicBezTo>
                  <a:pt x="2466363" y="355134"/>
                  <a:pt x="2457330" y="350404"/>
                  <a:pt x="2449585" y="343949"/>
                </a:cubicBezTo>
                <a:cubicBezTo>
                  <a:pt x="2440471" y="336354"/>
                  <a:pt x="2434289" y="325363"/>
                  <a:pt x="2424418" y="318782"/>
                </a:cubicBezTo>
                <a:cubicBezTo>
                  <a:pt x="2417060" y="313877"/>
                  <a:pt x="2406981" y="314687"/>
                  <a:pt x="2399251" y="310393"/>
                </a:cubicBezTo>
                <a:cubicBezTo>
                  <a:pt x="2346136" y="280885"/>
                  <a:pt x="2354878" y="284785"/>
                  <a:pt x="2323750" y="243281"/>
                </a:cubicBezTo>
                <a:cubicBezTo>
                  <a:pt x="2318157" y="226503"/>
                  <a:pt x="2319478" y="205453"/>
                  <a:pt x="2306972" y="192947"/>
                </a:cubicBezTo>
                <a:cubicBezTo>
                  <a:pt x="2295787" y="181762"/>
                  <a:pt x="2283711" y="171401"/>
                  <a:pt x="2273416" y="159391"/>
                </a:cubicBezTo>
                <a:cubicBezTo>
                  <a:pt x="2251045" y="133292"/>
                  <a:pt x="2265027" y="132360"/>
                  <a:pt x="2231471" y="117446"/>
                </a:cubicBezTo>
                <a:cubicBezTo>
                  <a:pt x="2215310" y="110263"/>
                  <a:pt x="2197558" y="107236"/>
                  <a:pt x="2181137" y="100668"/>
                </a:cubicBezTo>
                <a:cubicBezTo>
                  <a:pt x="2167155" y="95075"/>
                  <a:pt x="2153958" y="86843"/>
                  <a:pt x="2139192" y="83890"/>
                </a:cubicBezTo>
                <a:cubicBezTo>
                  <a:pt x="2111635" y="78379"/>
                  <a:pt x="2083233" y="78604"/>
                  <a:pt x="2055302" y="75501"/>
                </a:cubicBezTo>
                <a:cubicBezTo>
                  <a:pt x="1984605" y="67646"/>
                  <a:pt x="2006044" y="71576"/>
                  <a:pt x="1954634" y="58723"/>
                </a:cubicBezTo>
                <a:cubicBezTo>
                  <a:pt x="1914752" y="32135"/>
                  <a:pt x="1939032" y="45133"/>
                  <a:pt x="1879134" y="25167"/>
                </a:cubicBezTo>
                <a:lnTo>
                  <a:pt x="1853967" y="16778"/>
                </a:lnTo>
                <a:cubicBezTo>
                  <a:pt x="1842782" y="19574"/>
                  <a:pt x="1831497" y="22000"/>
                  <a:pt x="1820411" y="25167"/>
                </a:cubicBezTo>
                <a:cubicBezTo>
                  <a:pt x="1811908" y="27596"/>
                  <a:pt x="1804087" y="33556"/>
                  <a:pt x="1795244" y="33556"/>
                </a:cubicBezTo>
                <a:cubicBezTo>
                  <a:pt x="1742040" y="33556"/>
                  <a:pt x="1688983" y="27963"/>
                  <a:pt x="1635853" y="25167"/>
                </a:cubicBezTo>
                <a:cubicBezTo>
                  <a:pt x="1627464" y="22371"/>
                  <a:pt x="1619529" y="16778"/>
                  <a:pt x="1610686" y="16778"/>
                </a:cubicBezTo>
                <a:cubicBezTo>
                  <a:pt x="1465208" y="16778"/>
                  <a:pt x="1551416" y="16915"/>
                  <a:pt x="1484851" y="33556"/>
                </a:cubicBezTo>
                <a:cubicBezTo>
                  <a:pt x="1471018" y="37014"/>
                  <a:pt x="1456662" y="38193"/>
                  <a:pt x="1442906" y="41945"/>
                </a:cubicBezTo>
                <a:cubicBezTo>
                  <a:pt x="1425844" y="46598"/>
                  <a:pt x="1409350" y="53130"/>
                  <a:pt x="1392572" y="58723"/>
                </a:cubicBezTo>
                <a:cubicBezTo>
                  <a:pt x="1384183" y="61519"/>
                  <a:pt x="1376211" y="66311"/>
                  <a:pt x="1367405" y="67112"/>
                </a:cubicBezTo>
                <a:lnTo>
                  <a:pt x="1275126" y="75501"/>
                </a:lnTo>
                <a:cubicBezTo>
                  <a:pt x="1160382" y="104187"/>
                  <a:pt x="1288295" y="74678"/>
                  <a:pt x="1006678" y="92279"/>
                </a:cubicBezTo>
                <a:cubicBezTo>
                  <a:pt x="993742" y="93087"/>
                  <a:pt x="926112" y="115230"/>
                  <a:pt x="922789" y="117446"/>
                </a:cubicBezTo>
                <a:cubicBezTo>
                  <a:pt x="914400" y="123039"/>
                  <a:pt x="906835" y="130129"/>
                  <a:pt x="897622" y="134224"/>
                </a:cubicBezTo>
                <a:cubicBezTo>
                  <a:pt x="881461" y="141407"/>
                  <a:pt x="847288" y="151002"/>
                  <a:pt x="847288" y="151002"/>
                </a:cubicBezTo>
                <a:cubicBezTo>
                  <a:pt x="802547" y="148206"/>
                  <a:pt x="757482" y="148670"/>
                  <a:pt x="713064" y="142613"/>
                </a:cubicBezTo>
                <a:cubicBezTo>
                  <a:pt x="695541" y="140223"/>
                  <a:pt x="679508" y="131428"/>
                  <a:pt x="662730" y="125835"/>
                </a:cubicBezTo>
                <a:cubicBezTo>
                  <a:pt x="624036" y="112937"/>
                  <a:pt x="646234" y="119180"/>
                  <a:pt x="595618" y="109057"/>
                </a:cubicBezTo>
                <a:cubicBezTo>
                  <a:pt x="436428" y="122323"/>
                  <a:pt x="481939" y="100962"/>
                  <a:pt x="528506" y="134224"/>
                </a:cubicBezTo>
                <a:cubicBezTo>
                  <a:pt x="538160" y="141120"/>
                  <a:pt x="545284" y="151002"/>
                  <a:pt x="553673" y="159391"/>
                </a:cubicBezTo>
                <a:cubicBezTo>
                  <a:pt x="550877" y="173373"/>
                  <a:pt x="552358" y="188956"/>
                  <a:pt x="545284" y="201336"/>
                </a:cubicBezTo>
                <a:cubicBezTo>
                  <a:pt x="540282" y="210090"/>
                  <a:pt x="527862" y="211659"/>
                  <a:pt x="520117" y="218114"/>
                </a:cubicBezTo>
                <a:cubicBezTo>
                  <a:pt x="457943" y="269925"/>
                  <a:pt x="541278" y="239717"/>
                  <a:pt x="385893" y="251670"/>
                </a:cubicBezTo>
                <a:cubicBezTo>
                  <a:pt x="317574" y="274443"/>
                  <a:pt x="342917" y="268448"/>
                  <a:pt x="209724" y="268448"/>
                </a:cubicBezTo>
                <a:cubicBezTo>
                  <a:pt x="189951" y="268448"/>
                  <a:pt x="170575" y="262855"/>
                  <a:pt x="151001" y="260059"/>
                </a:cubicBezTo>
                <a:cubicBezTo>
                  <a:pt x="142612" y="257263"/>
                  <a:pt x="131358" y="258575"/>
                  <a:pt x="125834" y="251670"/>
                </a:cubicBezTo>
                <a:cubicBezTo>
                  <a:pt x="118632" y="242667"/>
                  <a:pt x="121493" y="228909"/>
                  <a:pt x="117445" y="218114"/>
                </a:cubicBezTo>
                <a:cubicBezTo>
                  <a:pt x="84544" y="130377"/>
                  <a:pt x="113811" y="237135"/>
                  <a:pt x="92278" y="151002"/>
                </a:cubicBezTo>
                <a:cubicBezTo>
                  <a:pt x="89482" y="120242"/>
                  <a:pt x="88258" y="89299"/>
                  <a:pt x="83890" y="58723"/>
                </a:cubicBezTo>
                <a:cubicBezTo>
                  <a:pt x="82640" y="49969"/>
                  <a:pt x="81754" y="39809"/>
                  <a:pt x="75501" y="33556"/>
                </a:cubicBezTo>
                <a:cubicBezTo>
                  <a:pt x="69248" y="27303"/>
                  <a:pt x="58243" y="29122"/>
                  <a:pt x="50334" y="25167"/>
                </a:cubicBezTo>
                <a:cubicBezTo>
                  <a:pt x="41316" y="20658"/>
                  <a:pt x="34185" y="12898"/>
                  <a:pt x="25167" y="8389"/>
                </a:cubicBezTo>
                <a:cubicBezTo>
                  <a:pt x="17258" y="4434"/>
                  <a:pt x="0" y="0"/>
                  <a:pt x="0" y="0"/>
                </a:cubicBezTo>
              </a:path>
            </a:pathLst>
          </a:custGeom>
          <a:noFill/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5E7F7D-895B-4F0B-9A27-FFE0227E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9"/>
            <a:ext cx="9144000" cy="4984804"/>
          </a:xfrm>
          <a:prstGeom prst="rect">
            <a:avLst/>
          </a:prstGeom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51720" y="0"/>
            <a:ext cx="50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C7329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SST anomalies </a:t>
            </a:r>
            <a:r>
              <a:rPr lang="en-AU" dirty="0">
                <a:solidFill>
                  <a:srgbClr val="67823A"/>
                </a:solidFill>
              </a:rPr>
              <a:t>20</a:t>
            </a:r>
            <a:r>
              <a:rPr lang="en-AU" baseline="30000" dirty="0">
                <a:solidFill>
                  <a:srgbClr val="67823A"/>
                </a:solidFill>
              </a:rPr>
              <a:t>th</a:t>
            </a:r>
            <a:r>
              <a:rPr lang="en-AU" dirty="0">
                <a:solidFill>
                  <a:srgbClr val="67823A"/>
                </a:solidFill>
              </a:rPr>
              <a:t> June 2019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</p:txBody>
      </p:sp>
      <p:pic>
        <p:nvPicPr>
          <p:cNvPr id="11" name="Picture 4" descr="NOAA Office of Satellite and Product Opera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90298" b="9206"/>
          <a:stretch/>
        </p:blipFill>
        <p:spPr bwMode="auto">
          <a:xfrm>
            <a:off x="8266112" y="361686"/>
            <a:ext cx="87788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4BA1FC19-2516-433C-95CB-612FD4E6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955146"/>
            <a:ext cx="504825" cy="255588"/>
          </a:xfrm>
          <a:prstGeom prst="rect">
            <a:avLst/>
          </a:prstGeom>
          <a:noFill/>
          <a:ln w="2540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0DB487A4-FA78-458E-9146-24B8E1DC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13" y="2709971"/>
            <a:ext cx="504825" cy="476250"/>
          </a:xfrm>
          <a:prstGeom prst="rect">
            <a:avLst/>
          </a:prstGeom>
          <a:noFill/>
          <a:ln w="25400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6DEA5D-0032-418A-916A-3415456FD637}"/>
              </a:ext>
            </a:extLst>
          </p:cNvPr>
          <p:cNvSpPr txBox="1"/>
          <p:nvPr/>
        </p:nvSpPr>
        <p:spPr>
          <a:xfrm>
            <a:off x="1885699" y="3220239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IOD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F87770-F494-41D4-B002-13F6B4DC7F0F}"/>
              </a:ext>
            </a:extLst>
          </p:cNvPr>
          <p:cNvSpPr txBox="1"/>
          <p:nvPr/>
        </p:nvSpPr>
        <p:spPr>
          <a:xfrm>
            <a:off x="917447" y="312236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IOD W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B833D398-77C6-4D02-BBC6-041C566F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855" y="2856871"/>
            <a:ext cx="1417739" cy="28409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9909A3-059D-498C-AD8D-96F89A0F8890}"/>
              </a:ext>
            </a:extLst>
          </p:cNvPr>
          <p:cNvSpPr txBox="1"/>
          <p:nvPr/>
        </p:nvSpPr>
        <p:spPr>
          <a:xfrm>
            <a:off x="5214346" y="3104084"/>
            <a:ext cx="82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ECCADA-8B42-4770-AA9B-F41A3C82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109" y="2809867"/>
            <a:ext cx="1170493" cy="286871"/>
          </a:xfrm>
          <a:prstGeom prst="rect">
            <a:avLst/>
          </a:prstGeom>
          <a:noFill/>
          <a:ln w="25400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C6A48A7-2B94-491A-8ACF-AF839A4A5228}"/>
              </a:ext>
            </a:extLst>
          </p:cNvPr>
          <p:cNvSpPr txBox="1"/>
          <p:nvPr/>
        </p:nvSpPr>
        <p:spPr>
          <a:xfrm>
            <a:off x="4584116" y="2581682"/>
            <a:ext cx="10437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 3.4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xmlns="" id="{A0AAC1F9-A590-4A75-AB5C-20F45C50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1102"/>
            <a:ext cx="8926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NINO3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C73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AU" sz="2400" dirty="0">
                <a:solidFill>
                  <a:srgbClr val="67823A"/>
                </a:solidFill>
              </a:rPr>
              <a:t>= +0.42oC,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NINO3.4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C73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AU" sz="2400" dirty="0">
                <a:solidFill>
                  <a:srgbClr val="67823A"/>
                </a:solidFill>
              </a:rPr>
              <a:t>= +0.62oC, vaguely El Nino</a:t>
            </a:r>
          </a:p>
          <a:p>
            <a:pPr lvl="0" algn="just"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DMI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AU" sz="2400" dirty="0">
                <a:solidFill>
                  <a:srgbClr val="67823A"/>
                </a:solidFill>
              </a:rPr>
              <a:t>= +0.26</a:t>
            </a:r>
            <a:r>
              <a:rPr lang="en-AU" sz="2400" baseline="30000" dirty="0">
                <a:solidFill>
                  <a:srgbClr val="67823A"/>
                </a:solidFill>
              </a:rPr>
              <a:t>o</a:t>
            </a:r>
            <a:r>
              <a:rPr lang="en-AU" sz="2400" dirty="0">
                <a:solidFill>
                  <a:srgbClr val="67823A"/>
                </a:solidFill>
              </a:rPr>
              <a:t>C, below Positive IOD</a:t>
            </a:r>
          </a:p>
        </p:txBody>
      </p:sp>
    </p:spTree>
    <p:extLst>
      <p:ext uri="{BB962C8B-B14F-4D97-AF65-F5344CB8AC3E}">
        <p14:creationId xmlns:p14="http://schemas.microsoft.com/office/powerpoint/2010/main" val="97291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F6D63D-9FBD-4ED0-B313-CB76305B9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5" y="1509712"/>
            <a:ext cx="5727870" cy="4007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A5ADB5-0B64-47F7-9AE9-BEA8BD92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184" y="0"/>
            <a:ext cx="1772816" cy="1772816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BDC819D5-C06E-49F5-B4E2-C23D5704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834" y="6491288"/>
            <a:ext cx="4282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DMI = West Box Temp – East Box Temp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4CBBA721-73B8-421C-AFDA-2568BF444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4019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Dipole Mode Index DMI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788F6D64-FE4D-49D4-918D-4ACA047F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71" y="1772816"/>
            <a:ext cx="2266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67823A"/>
                </a:solidFill>
              </a:rPr>
              <a:t>+0.26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falling.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DMI index is below </a:t>
            </a:r>
            <a:r>
              <a:rPr lang="en-AU" dirty="0">
                <a:solidFill>
                  <a:srgbClr val="67823A"/>
                </a:solidFill>
              </a:rPr>
              <a:t>p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ositive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IOD territory.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srgbClr val="67823A"/>
              </a:solidFill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Worth watching</a:t>
            </a:r>
            <a:r>
              <a:rPr lang="en-AU" dirty="0">
                <a:solidFill>
                  <a:srgbClr val="67823A"/>
                </a:solidFill>
              </a:rPr>
              <a:t> between May-Oct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CE9E2811-01D0-40A4-90A8-AE362904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354" y="2891508"/>
            <a:ext cx="437079" cy="431800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26EC5F9-3453-45FE-8374-9C4B47E7697D}"/>
              </a:ext>
            </a:extLst>
          </p:cNvPr>
          <p:cNvCxnSpPr/>
          <p:nvPr/>
        </p:nvCxnSpPr>
        <p:spPr>
          <a:xfrm>
            <a:off x="1547664" y="3077349"/>
            <a:ext cx="4824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C8C2C2-B4F4-4033-B518-9A99C8D0C866}"/>
              </a:ext>
            </a:extLst>
          </p:cNvPr>
          <p:cNvCxnSpPr/>
          <p:nvPr/>
        </p:nvCxnSpPr>
        <p:spPr>
          <a:xfrm>
            <a:off x="1556053" y="3933056"/>
            <a:ext cx="4824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411CB5-2832-4612-A183-7026DD515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34171"/>
            <a:ext cx="1468850" cy="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2125F-C1F1-4E51-93C3-085F50D0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92"/>
            <a:ext cx="6444208" cy="644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956" y="367423"/>
            <a:ext cx="819958" cy="4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997" y="357798"/>
            <a:ext cx="1484211" cy="4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Ecuador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E29C6F47-61DB-489F-B6ED-E25C0EF2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659" y="-8389"/>
            <a:ext cx="6120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srgbClr val="67823A"/>
                </a:solidFill>
              </a:rPr>
              <a:t>Pacific Equatorial Deep Sea Anomaly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8C4E02D-840F-4BC2-9C1A-6E65D2DD97FE}"/>
              </a:ext>
            </a:extLst>
          </p:cNvPr>
          <p:cNvSpPr/>
          <p:nvPr/>
        </p:nvSpPr>
        <p:spPr>
          <a:xfrm>
            <a:off x="2123728" y="4892653"/>
            <a:ext cx="2358066" cy="629174"/>
          </a:xfrm>
          <a:custGeom>
            <a:avLst/>
            <a:gdLst>
              <a:gd name="connsiteX0" fmla="*/ 269208 w 2358066"/>
              <a:gd name="connsiteY0" fmla="*/ 125835 h 629174"/>
              <a:gd name="connsiteX1" fmla="*/ 67872 w 2358066"/>
              <a:gd name="connsiteY1" fmla="*/ 142613 h 629174"/>
              <a:gd name="connsiteX2" fmla="*/ 34316 w 2358066"/>
              <a:gd name="connsiteY2" fmla="*/ 151002 h 629174"/>
              <a:gd name="connsiteX3" fmla="*/ 9149 w 2358066"/>
              <a:gd name="connsiteY3" fmla="*/ 167779 h 629174"/>
              <a:gd name="connsiteX4" fmla="*/ 9149 w 2358066"/>
              <a:gd name="connsiteY4" fmla="*/ 276836 h 629174"/>
              <a:gd name="connsiteX5" fmla="*/ 67872 w 2358066"/>
              <a:gd name="connsiteY5" fmla="*/ 310392 h 629174"/>
              <a:gd name="connsiteX6" fmla="*/ 109817 w 2358066"/>
              <a:gd name="connsiteY6" fmla="*/ 327170 h 629174"/>
              <a:gd name="connsiteX7" fmla="*/ 143373 w 2358066"/>
              <a:gd name="connsiteY7" fmla="*/ 343948 h 629174"/>
              <a:gd name="connsiteX8" fmla="*/ 202096 w 2358066"/>
              <a:gd name="connsiteY8" fmla="*/ 352337 h 629174"/>
              <a:gd name="connsiteX9" fmla="*/ 244041 w 2358066"/>
              <a:gd name="connsiteY9" fmla="*/ 369115 h 629174"/>
              <a:gd name="connsiteX10" fmla="*/ 269208 w 2358066"/>
              <a:gd name="connsiteY10" fmla="*/ 377504 h 629174"/>
              <a:gd name="connsiteX11" fmla="*/ 327930 w 2358066"/>
              <a:gd name="connsiteY11" fmla="*/ 419449 h 629174"/>
              <a:gd name="connsiteX12" fmla="*/ 403431 w 2358066"/>
              <a:gd name="connsiteY12" fmla="*/ 453005 h 629174"/>
              <a:gd name="connsiteX13" fmla="*/ 428598 w 2358066"/>
              <a:gd name="connsiteY13" fmla="*/ 469783 h 629174"/>
              <a:gd name="connsiteX14" fmla="*/ 462154 w 2358066"/>
              <a:gd name="connsiteY14" fmla="*/ 478172 h 629174"/>
              <a:gd name="connsiteX15" fmla="*/ 495710 w 2358066"/>
              <a:gd name="connsiteY15" fmla="*/ 494950 h 629174"/>
              <a:gd name="connsiteX16" fmla="*/ 596378 w 2358066"/>
              <a:gd name="connsiteY16" fmla="*/ 511728 h 629174"/>
              <a:gd name="connsiteX17" fmla="*/ 663490 w 2358066"/>
              <a:gd name="connsiteY17" fmla="*/ 536895 h 629174"/>
              <a:gd name="connsiteX18" fmla="*/ 688657 w 2358066"/>
              <a:gd name="connsiteY18" fmla="*/ 545284 h 629174"/>
              <a:gd name="connsiteX19" fmla="*/ 772547 w 2358066"/>
              <a:gd name="connsiteY19" fmla="*/ 562062 h 629174"/>
              <a:gd name="connsiteX20" fmla="*/ 814492 w 2358066"/>
              <a:gd name="connsiteY20" fmla="*/ 570451 h 629174"/>
              <a:gd name="connsiteX21" fmla="*/ 881604 w 2358066"/>
              <a:gd name="connsiteY21" fmla="*/ 587229 h 629174"/>
              <a:gd name="connsiteX22" fmla="*/ 1040995 w 2358066"/>
              <a:gd name="connsiteY22" fmla="*/ 604007 h 629174"/>
              <a:gd name="connsiteX23" fmla="*/ 1116496 w 2358066"/>
              <a:gd name="connsiteY23" fmla="*/ 612396 h 629174"/>
              <a:gd name="connsiteX24" fmla="*/ 1158441 w 2358066"/>
              <a:gd name="connsiteY24" fmla="*/ 620785 h 629174"/>
              <a:gd name="connsiteX25" fmla="*/ 1208774 w 2358066"/>
              <a:gd name="connsiteY25" fmla="*/ 629174 h 629174"/>
              <a:gd name="connsiteX26" fmla="*/ 1745670 w 2358066"/>
              <a:gd name="connsiteY26" fmla="*/ 620785 h 629174"/>
              <a:gd name="connsiteX27" fmla="*/ 1796004 w 2358066"/>
              <a:gd name="connsiteY27" fmla="*/ 604007 h 629174"/>
              <a:gd name="connsiteX28" fmla="*/ 1821171 w 2358066"/>
              <a:gd name="connsiteY28" fmla="*/ 595618 h 629174"/>
              <a:gd name="connsiteX29" fmla="*/ 1846338 w 2358066"/>
              <a:gd name="connsiteY29" fmla="*/ 578840 h 629174"/>
              <a:gd name="connsiteX30" fmla="*/ 1879894 w 2358066"/>
              <a:gd name="connsiteY30" fmla="*/ 570451 h 629174"/>
              <a:gd name="connsiteX31" fmla="*/ 1963784 w 2358066"/>
              <a:gd name="connsiteY31" fmla="*/ 528506 h 629174"/>
              <a:gd name="connsiteX32" fmla="*/ 1988951 w 2358066"/>
              <a:gd name="connsiteY32" fmla="*/ 503339 h 629174"/>
              <a:gd name="connsiteX33" fmla="*/ 2022507 w 2358066"/>
              <a:gd name="connsiteY33" fmla="*/ 478172 h 629174"/>
              <a:gd name="connsiteX34" fmla="*/ 2047674 w 2358066"/>
              <a:gd name="connsiteY34" fmla="*/ 444616 h 629174"/>
              <a:gd name="connsiteX35" fmla="*/ 2106397 w 2358066"/>
              <a:gd name="connsiteY35" fmla="*/ 419449 h 629174"/>
              <a:gd name="connsiteX36" fmla="*/ 2139952 w 2358066"/>
              <a:gd name="connsiteY36" fmla="*/ 402671 h 629174"/>
              <a:gd name="connsiteX37" fmla="*/ 2198675 w 2358066"/>
              <a:gd name="connsiteY37" fmla="*/ 343948 h 629174"/>
              <a:gd name="connsiteX38" fmla="*/ 2257398 w 2358066"/>
              <a:gd name="connsiteY38" fmla="*/ 318781 h 629174"/>
              <a:gd name="connsiteX39" fmla="*/ 2307732 w 2358066"/>
              <a:gd name="connsiteY39" fmla="*/ 285225 h 629174"/>
              <a:gd name="connsiteX40" fmla="*/ 2332899 w 2358066"/>
              <a:gd name="connsiteY40" fmla="*/ 268447 h 629174"/>
              <a:gd name="connsiteX41" fmla="*/ 2349677 w 2358066"/>
              <a:gd name="connsiteY41" fmla="*/ 218113 h 629174"/>
              <a:gd name="connsiteX42" fmla="*/ 2358066 w 2358066"/>
              <a:gd name="connsiteY42" fmla="*/ 192946 h 629174"/>
              <a:gd name="connsiteX43" fmla="*/ 2341288 w 2358066"/>
              <a:gd name="connsiteY43" fmla="*/ 151002 h 629174"/>
              <a:gd name="connsiteX44" fmla="*/ 2332899 w 2358066"/>
              <a:gd name="connsiteY44" fmla="*/ 125835 h 629174"/>
              <a:gd name="connsiteX45" fmla="*/ 2307732 w 2358066"/>
              <a:gd name="connsiteY45" fmla="*/ 117446 h 629174"/>
              <a:gd name="connsiteX46" fmla="*/ 2257398 w 2358066"/>
              <a:gd name="connsiteY46" fmla="*/ 75501 h 629174"/>
              <a:gd name="connsiteX47" fmla="*/ 2223842 w 2358066"/>
              <a:gd name="connsiteY47" fmla="*/ 50334 h 629174"/>
              <a:gd name="connsiteX48" fmla="*/ 2190286 w 2358066"/>
              <a:gd name="connsiteY48" fmla="*/ 41945 h 629174"/>
              <a:gd name="connsiteX49" fmla="*/ 2139952 w 2358066"/>
              <a:gd name="connsiteY49" fmla="*/ 25167 h 629174"/>
              <a:gd name="connsiteX50" fmla="*/ 2056063 w 2358066"/>
              <a:gd name="connsiteY50" fmla="*/ 0 h 629174"/>
              <a:gd name="connsiteX51" fmla="*/ 1670169 w 2358066"/>
              <a:gd name="connsiteY51" fmla="*/ 16778 h 629174"/>
              <a:gd name="connsiteX52" fmla="*/ 1577890 w 2358066"/>
              <a:gd name="connsiteY52" fmla="*/ 25167 h 629174"/>
              <a:gd name="connsiteX53" fmla="*/ 1502389 w 2358066"/>
              <a:gd name="connsiteY53" fmla="*/ 33556 h 629174"/>
              <a:gd name="connsiteX54" fmla="*/ 210485 w 2358066"/>
              <a:gd name="connsiteY54" fmla="*/ 41945 h 629174"/>
              <a:gd name="connsiteX55" fmla="*/ 168540 w 2358066"/>
              <a:gd name="connsiteY55" fmla="*/ 50334 h 629174"/>
              <a:gd name="connsiteX56" fmla="*/ 134984 w 2358066"/>
              <a:gd name="connsiteY56" fmla="*/ 58723 h 629174"/>
              <a:gd name="connsiteX57" fmla="*/ 59483 w 2358066"/>
              <a:gd name="connsiteY57" fmla="*/ 75501 h 629174"/>
              <a:gd name="connsiteX58" fmla="*/ 34316 w 2358066"/>
              <a:gd name="connsiteY58" fmla="*/ 92279 h 629174"/>
              <a:gd name="connsiteX59" fmla="*/ 760 w 2358066"/>
              <a:gd name="connsiteY59" fmla="*/ 151002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58066" h="629174">
                <a:moveTo>
                  <a:pt x="269208" y="125835"/>
                </a:moveTo>
                <a:cubicBezTo>
                  <a:pt x="213551" y="129545"/>
                  <a:pt x="127663" y="133414"/>
                  <a:pt x="67872" y="142613"/>
                </a:cubicBezTo>
                <a:cubicBezTo>
                  <a:pt x="56476" y="144366"/>
                  <a:pt x="45501" y="148206"/>
                  <a:pt x="34316" y="151002"/>
                </a:cubicBezTo>
                <a:cubicBezTo>
                  <a:pt x="25927" y="156594"/>
                  <a:pt x="15447" y="159906"/>
                  <a:pt x="9149" y="167779"/>
                </a:cubicBezTo>
                <a:cubicBezTo>
                  <a:pt x="-10437" y="192261"/>
                  <a:pt x="7222" y="271054"/>
                  <a:pt x="9149" y="276836"/>
                </a:cubicBezTo>
                <a:cubicBezTo>
                  <a:pt x="11496" y="283877"/>
                  <a:pt x="66509" y="309786"/>
                  <a:pt x="67872" y="310392"/>
                </a:cubicBezTo>
                <a:cubicBezTo>
                  <a:pt x="81633" y="316508"/>
                  <a:pt x="96056" y="321054"/>
                  <a:pt x="109817" y="327170"/>
                </a:cubicBezTo>
                <a:cubicBezTo>
                  <a:pt x="121245" y="332249"/>
                  <a:pt x="131308" y="340658"/>
                  <a:pt x="143373" y="343948"/>
                </a:cubicBezTo>
                <a:cubicBezTo>
                  <a:pt x="162449" y="349151"/>
                  <a:pt x="182522" y="349541"/>
                  <a:pt x="202096" y="352337"/>
                </a:cubicBezTo>
                <a:cubicBezTo>
                  <a:pt x="216078" y="357930"/>
                  <a:pt x="229941" y="363828"/>
                  <a:pt x="244041" y="369115"/>
                </a:cubicBezTo>
                <a:cubicBezTo>
                  <a:pt x="252321" y="372220"/>
                  <a:pt x="261625" y="372954"/>
                  <a:pt x="269208" y="377504"/>
                </a:cubicBezTo>
                <a:cubicBezTo>
                  <a:pt x="289835" y="389880"/>
                  <a:pt x="307636" y="406535"/>
                  <a:pt x="327930" y="419449"/>
                </a:cubicBezTo>
                <a:cubicBezTo>
                  <a:pt x="360544" y="440204"/>
                  <a:pt x="367228" y="434903"/>
                  <a:pt x="403431" y="453005"/>
                </a:cubicBezTo>
                <a:cubicBezTo>
                  <a:pt x="412449" y="457514"/>
                  <a:pt x="419331" y="465811"/>
                  <a:pt x="428598" y="469783"/>
                </a:cubicBezTo>
                <a:cubicBezTo>
                  <a:pt x="439195" y="474325"/>
                  <a:pt x="451359" y="474124"/>
                  <a:pt x="462154" y="478172"/>
                </a:cubicBezTo>
                <a:cubicBezTo>
                  <a:pt x="473863" y="482563"/>
                  <a:pt x="483578" y="491917"/>
                  <a:pt x="495710" y="494950"/>
                </a:cubicBezTo>
                <a:cubicBezTo>
                  <a:pt x="528713" y="503201"/>
                  <a:pt x="596378" y="511728"/>
                  <a:pt x="596378" y="511728"/>
                </a:cubicBezTo>
                <a:cubicBezTo>
                  <a:pt x="637807" y="539347"/>
                  <a:pt x="605439" y="522382"/>
                  <a:pt x="663490" y="536895"/>
                </a:cubicBezTo>
                <a:cubicBezTo>
                  <a:pt x="672069" y="539040"/>
                  <a:pt x="680041" y="543296"/>
                  <a:pt x="688657" y="545284"/>
                </a:cubicBezTo>
                <a:cubicBezTo>
                  <a:pt x="716444" y="551696"/>
                  <a:pt x="744584" y="556469"/>
                  <a:pt x="772547" y="562062"/>
                </a:cubicBezTo>
                <a:cubicBezTo>
                  <a:pt x="786529" y="564858"/>
                  <a:pt x="800965" y="565942"/>
                  <a:pt x="814492" y="570451"/>
                </a:cubicBezTo>
                <a:cubicBezTo>
                  <a:pt x="841885" y="579582"/>
                  <a:pt x="849210" y="583180"/>
                  <a:pt x="881604" y="587229"/>
                </a:cubicBezTo>
                <a:cubicBezTo>
                  <a:pt x="934615" y="593855"/>
                  <a:pt x="987898" y="598107"/>
                  <a:pt x="1040995" y="604007"/>
                </a:cubicBezTo>
                <a:cubicBezTo>
                  <a:pt x="1066162" y="606803"/>
                  <a:pt x="1091429" y="608815"/>
                  <a:pt x="1116496" y="612396"/>
                </a:cubicBezTo>
                <a:cubicBezTo>
                  <a:pt x="1130611" y="614412"/>
                  <a:pt x="1144412" y="618234"/>
                  <a:pt x="1158441" y="620785"/>
                </a:cubicBezTo>
                <a:cubicBezTo>
                  <a:pt x="1175176" y="623828"/>
                  <a:pt x="1191996" y="626378"/>
                  <a:pt x="1208774" y="629174"/>
                </a:cubicBezTo>
                <a:cubicBezTo>
                  <a:pt x="1387739" y="626378"/>
                  <a:pt x="1566847" y="628449"/>
                  <a:pt x="1745670" y="620785"/>
                </a:cubicBezTo>
                <a:cubicBezTo>
                  <a:pt x="1763339" y="620028"/>
                  <a:pt x="1779226" y="609600"/>
                  <a:pt x="1796004" y="604007"/>
                </a:cubicBezTo>
                <a:cubicBezTo>
                  <a:pt x="1804393" y="601211"/>
                  <a:pt x="1813813" y="600523"/>
                  <a:pt x="1821171" y="595618"/>
                </a:cubicBezTo>
                <a:cubicBezTo>
                  <a:pt x="1829560" y="590025"/>
                  <a:pt x="1837071" y="582812"/>
                  <a:pt x="1846338" y="578840"/>
                </a:cubicBezTo>
                <a:cubicBezTo>
                  <a:pt x="1856935" y="574298"/>
                  <a:pt x="1868709" y="573247"/>
                  <a:pt x="1879894" y="570451"/>
                </a:cubicBezTo>
                <a:cubicBezTo>
                  <a:pt x="1939821" y="530500"/>
                  <a:pt x="1910665" y="541786"/>
                  <a:pt x="1963784" y="528506"/>
                </a:cubicBezTo>
                <a:cubicBezTo>
                  <a:pt x="1972173" y="520117"/>
                  <a:pt x="1979943" y="511060"/>
                  <a:pt x="1988951" y="503339"/>
                </a:cubicBezTo>
                <a:cubicBezTo>
                  <a:pt x="1999567" y="494240"/>
                  <a:pt x="2012620" y="488059"/>
                  <a:pt x="2022507" y="478172"/>
                </a:cubicBezTo>
                <a:cubicBezTo>
                  <a:pt x="2032394" y="468285"/>
                  <a:pt x="2037787" y="454503"/>
                  <a:pt x="2047674" y="444616"/>
                </a:cubicBezTo>
                <a:cubicBezTo>
                  <a:pt x="2066985" y="425305"/>
                  <a:pt x="2080726" y="425867"/>
                  <a:pt x="2106397" y="419449"/>
                </a:cubicBezTo>
                <a:cubicBezTo>
                  <a:pt x="2117582" y="413856"/>
                  <a:pt x="2130273" y="410590"/>
                  <a:pt x="2139952" y="402671"/>
                </a:cubicBezTo>
                <a:cubicBezTo>
                  <a:pt x="2161377" y="385141"/>
                  <a:pt x="2172413" y="352702"/>
                  <a:pt x="2198675" y="343948"/>
                </a:cubicBezTo>
                <a:cubicBezTo>
                  <a:pt x="2224711" y="335269"/>
                  <a:pt x="2231482" y="334330"/>
                  <a:pt x="2257398" y="318781"/>
                </a:cubicBezTo>
                <a:cubicBezTo>
                  <a:pt x="2274689" y="308406"/>
                  <a:pt x="2290954" y="296410"/>
                  <a:pt x="2307732" y="285225"/>
                </a:cubicBezTo>
                <a:lnTo>
                  <a:pt x="2332899" y="268447"/>
                </a:lnTo>
                <a:lnTo>
                  <a:pt x="2349677" y="218113"/>
                </a:lnTo>
                <a:lnTo>
                  <a:pt x="2358066" y="192946"/>
                </a:lnTo>
                <a:cubicBezTo>
                  <a:pt x="2352473" y="178965"/>
                  <a:pt x="2346575" y="165102"/>
                  <a:pt x="2341288" y="151002"/>
                </a:cubicBezTo>
                <a:cubicBezTo>
                  <a:pt x="2338183" y="142722"/>
                  <a:pt x="2339152" y="132088"/>
                  <a:pt x="2332899" y="125835"/>
                </a:cubicBezTo>
                <a:cubicBezTo>
                  <a:pt x="2326646" y="119582"/>
                  <a:pt x="2316121" y="120242"/>
                  <a:pt x="2307732" y="117446"/>
                </a:cubicBezTo>
                <a:cubicBezTo>
                  <a:pt x="2279114" y="74519"/>
                  <a:pt x="2306054" y="105911"/>
                  <a:pt x="2257398" y="75501"/>
                </a:cubicBezTo>
                <a:cubicBezTo>
                  <a:pt x="2245542" y="68091"/>
                  <a:pt x="2236348" y="56587"/>
                  <a:pt x="2223842" y="50334"/>
                </a:cubicBezTo>
                <a:cubicBezTo>
                  <a:pt x="2213530" y="45178"/>
                  <a:pt x="2201329" y="45258"/>
                  <a:pt x="2190286" y="41945"/>
                </a:cubicBezTo>
                <a:cubicBezTo>
                  <a:pt x="2173346" y="36863"/>
                  <a:pt x="2157294" y="28636"/>
                  <a:pt x="2139952" y="25167"/>
                </a:cubicBezTo>
                <a:cubicBezTo>
                  <a:pt x="2083242" y="13825"/>
                  <a:pt x="2111246" y="22073"/>
                  <a:pt x="2056063" y="0"/>
                </a:cubicBezTo>
                <a:cubicBezTo>
                  <a:pt x="1927432" y="5593"/>
                  <a:pt x="1798393" y="5121"/>
                  <a:pt x="1670169" y="16778"/>
                </a:cubicBezTo>
                <a:lnTo>
                  <a:pt x="1577890" y="25167"/>
                </a:lnTo>
                <a:cubicBezTo>
                  <a:pt x="1552694" y="27687"/>
                  <a:pt x="1527709" y="33245"/>
                  <a:pt x="1502389" y="33556"/>
                </a:cubicBezTo>
                <a:lnTo>
                  <a:pt x="210485" y="41945"/>
                </a:lnTo>
                <a:cubicBezTo>
                  <a:pt x="196503" y="44741"/>
                  <a:pt x="182459" y="47241"/>
                  <a:pt x="168540" y="50334"/>
                </a:cubicBezTo>
                <a:cubicBezTo>
                  <a:pt x="157285" y="52835"/>
                  <a:pt x="146290" y="56462"/>
                  <a:pt x="134984" y="58723"/>
                </a:cubicBezTo>
                <a:cubicBezTo>
                  <a:pt x="113504" y="63019"/>
                  <a:pt x="81251" y="64617"/>
                  <a:pt x="59483" y="75501"/>
                </a:cubicBezTo>
                <a:cubicBezTo>
                  <a:pt x="50465" y="80010"/>
                  <a:pt x="42705" y="86686"/>
                  <a:pt x="34316" y="92279"/>
                </a:cubicBezTo>
                <a:cubicBezTo>
                  <a:pt x="-791" y="144940"/>
                  <a:pt x="760" y="122448"/>
                  <a:pt x="760" y="15100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5077FC3F-5815-44B1-95EE-7C4A6F61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146" y="4892653"/>
            <a:ext cx="262348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bit of reinvigoration of heat to depth but nothing like a proper </a:t>
            </a:r>
            <a:r>
              <a:rPr lang="en-AU" sz="2000" dirty="0">
                <a:solidFill>
                  <a:srgbClr val="67823A"/>
                </a:solidFill>
              </a:rPr>
              <a:t>El Niño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A21E0E-1CAD-4C96-869D-3FD9374F1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91" y="5931094"/>
            <a:ext cx="1468850" cy="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F083D5-7987-4EEA-87BE-40F48AFBA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6" y="1024577"/>
            <a:ext cx="9144000" cy="3794078"/>
          </a:xfrm>
          <a:prstGeom prst="rect">
            <a:avLst/>
          </a:prstGeom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47435" y="-2980"/>
            <a:ext cx="5256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C7329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150m Temp Anomaly 20</a:t>
            </a:r>
            <a:r>
              <a:rPr kumimoji="0" lang="en-AU" sz="2400" b="0" i="0" u="none" strike="noStrike" kern="1200" cap="none" spc="0" normalizeH="0" baseline="3000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June 2019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xmlns="" id="{A0AAC1F9-A590-4A75-AB5C-20F45C50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1102"/>
            <a:ext cx="8926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NINO3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C73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+0.42oC,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NINO3.4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C73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+0.62oC, vaguely El Nino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DMI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+0.26</a:t>
            </a:r>
            <a:r>
              <a:rPr kumimoji="0" lang="en-AU" sz="2400" b="0" i="0" u="none" strike="noStrike" kern="1200" cap="none" spc="0" normalizeH="0" baseline="3000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C, below Positive IOD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067D24B-8E6D-48E3-88B9-1F0D97295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99" y="1429554"/>
            <a:ext cx="1468850" cy="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2E95F7-7289-468A-BE08-8DAF2DE84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5"/>
          <a:stretch/>
        </p:blipFill>
        <p:spPr>
          <a:xfrm>
            <a:off x="-4120" y="398395"/>
            <a:ext cx="9144000" cy="4722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372" y="5246672"/>
            <a:ext cx="91529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 cloud at the International Date Line = El </a:t>
            </a:r>
            <a:r>
              <a:rPr lang="en-AU" sz="2400" dirty="0">
                <a:solidFill>
                  <a:srgbClr val="67823A"/>
                </a:solidFill>
              </a:rPr>
              <a:t>Niño.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67823A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srgbClr val="67823A"/>
                </a:solidFill>
              </a:rPr>
              <a:t>A +IOD like cloud pattern off Sumatra.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Coral Sea still OK.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139ED35-BC04-4D7B-ADEA-E59833647010}"/>
              </a:ext>
            </a:extLst>
          </p:cNvPr>
          <p:cNvSpPr/>
          <p:nvPr/>
        </p:nvSpPr>
        <p:spPr>
          <a:xfrm>
            <a:off x="4622584" y="2249284"/>
            <a:ext cx="242786" cy="239266"/>
          </a:xfrm>
          <a:prstGeom prst="ellipse">
            <a:avLst/>
          </a:prstGeom>
          <a:noFill/>
          <a:ln w="254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9F8D788-ED30-4A23-BFB4-108CF3234981}"/>
              </a:ext>
            </a:extLst>
          </p:cNvPr>
          <p:cNvCxnSpPr/>
          <p:nvPr/>
        </p:nvCxnSpPr>
        <p:spPr>
          <a:xfrm>
            <a:off x="4744569" y="830311"/>
            <a:ext cx="0" cy="316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5AA285A-6CE1-4D9D-9C51-61CB932454E7}"/>
              </a:ext>
            </a:extLst>
          </p:cNvPr>
          <p:cNvCxnSpPr/>
          <p:nvPr/>
        </p:nvCxnSpPr>
        <p:spPr>
          <a:xfrm>
            <a:off x="465060" y="2374317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427CF305-54DD-4D19-96E7-93A6752D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102" y="4525628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CC"/>
                </a:solidFill>
              </a:rPr>
              <a:t>cloudy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FAD135E5-F4BE-4FEA-9024-2A5C5ED0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710" y="4546933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663300"/>
                </a:solidFill>
              </a:rPr>
              <a:t>clear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6315052D-13C9-4024-B2AB-AB7E7615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-3544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AU" sz="2400" dirty="0">
                <a:solidFill>
                  <a:srgbClr val="67823A"/>
                </a:solidFill>
              </a:rPr>
              <a:t>Cloud Anomaly 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xmlns="" id="{B584F025-D012-4CF2-8CD6-683B1D6CE1A3}"/>
              </a:ext>
            </a:extLst>
          </p:cNvPr>
          <p:cNvSpPr/>
          <p:nvPr/>
        </p:nvSpPr>
        <p:spPr>
          <a:xfrm>
            <a:off x="2344396" y="2380878"/>
            <a:ext cx="844550" cy="400050"/>
          </a:xfrm>
          <a:custGeom>
            <a:avLst/>
            <a:gdLst>
              <a:gd name="connsiteX0" fmla="*/ 597453 w 646439"/>
              <a:gd name="connsiteY0" fmla="*/ 236764 h 400050"/>
              <a:gd name="connsiteX1" fmla="*/ 548467 w 646439"/>
              <a:gd name="connsiteY1" fmla="*/ 114300 h 400050"/>
              <a:gd name="connsiteX2" fmla="*/ 499481 w 646439"/>
              <a:gd name="connsiteY2" fmla="*/ 48985 h 400050"/>
              <a:gd name="connsiteX3" fmla="*/ 466824 w 646439"/>
              <a:gd name="connsiteY3" fmla="*/ 32657 h 400050"/>
              <a:gd name="connsiteX4" fmla="*/ 442331 w 646439"/>
              <a:gd name="connsiteY4" fmla="*/ 24492 h 400050"/>
              <a:gd name="connsiteX5" fmla="*/ 279046 w 646439"/>
              <a:gd name="connsiteY5" fmla="*/ 8164 h 400050"/>
              <a:gd name="connsiteX6" fmla="*/ 115760 w 646439"/>
              <a:gd name="connsiteY6" fmla="*/ 0 h 400050"/>
              <a:gd name="connsiteX7" fmla="*/ 91267 w 646439"/>
              <a:gd name="connsiteY7" fmla="*/ 8164 h 400050"/>
              <a:gd name="connsiteX8" fmla="*/ 58610 w 646439"/>
              <a:gd name="connsiteY8" fmla="*/ 16328 h 400050"/>
              <a:gd name="connsiteX9" fmla="*/ 50446 w 646439"/>
              <a:gd name="connsiteY9" fmla="*/ 48985 h 400050"/>
              <a:gd name="connsiteX10" fmla="*/ 17789 w 646439"/>
              <a:gd name="connsiteY10" fmla="*/ 122464 h 400050"/>
              <a:gd name="connsiteX11" fmla="*/ 9624 w 646439"/>
              <a:gd name="connsiteY11" fmla="*/ 269421 h 400050"/>
              <a:gd name="connsiteX12" fmla="*/ 50446 w 646439"/>
              <a:gd name="connsiteY12" fmla="*/ 310242 h 400050"/>
              <a:gd name="connsiteX13" fmla="*/ 83103 w 646439"/>
              <a:gd name="connsiteY13" fmla="*/ 334735 h 400050"/>
              <a:gd name="connsiteX14" fmla="*/ 156581 w 646439"/>
              <a:gd name="connsiteY14" fmla="*/ 359228 h 400050"/>
              <a:gd name="connsiteX15" fmla="*/ 221896 w 646439"/>
              <a:gd name="connsiteY15" fmla="*/ 383721 h 400050"/>
              <a:gd name="connsiteX16" fmla="*/ 246389 w 646439"/>
              <a:gd name="connsiteY16" fmla="*/ 391885 h 400050"/>
              <a:gd name="connsiteX17" fmla="*/ 360689 w 646439"/>
              <a:gd name="connsiteY17" fmla="*/ 400050 h 400050"/>
              <a:gd name="connsiteX18" fmla="*/ 515810 w 646439"/>
              <a:gd name="connsiteY18" fmla="*/ 391885 h 400050"/>
              <a:gd name="connsiteX19" fmla="*/ 540303 w 646439"/>
              <a:gd name="connsiteY19" fmla="*/ 383721 h 400050"/>
              <a:gd name="connsiteX20" fmla="*/ 564796 w 646439"/>
              <a:gd name="connsiteY20" fmla="*/ 367392 h 400050"/>
              <a:gd name="connsiteX21" fmla="*/ 589289 w 646439"/>
              <a:gd name="connsiteY21" fmla="*/ 342900 h 400050"/>
              <a:gd name="connsiteX22" fmla="*/ 605617 w 646439"/>
              <a:gd name="connsiteY22" fmla="*/ 310242 h 400050"/>
              <a:gd name="connsiteX23" fmla="*/ 630110 w 646439"/>
              <a:gd name="connsiteY23" fmla="*/ 269421 h 400050"/>
              <a:gd name="connsiteX24" fmla="*/ 646439 w 646439"/>
              <a:gd name="connsiteY24" fmla="*/ 220435 h 400050"/>
              <a:gd name="connsiteX25" fmla="*/ 638274 w 646439"/>
              <a:gd name="connsiteY25" fmla="*/ 138792 h 400050"/>
              <a:gd name="connsiteX26" fmla="*/ 597453 w 646439"/>
              <a:gd name="connsiteY26" fmla="*/ 97971 h 400050"/>
              <a:gd name="connsiteX27" fmla="*/ 572960 w 646439"/>
              <a:gd name="connsiteY27" fmla="*/ 73478 h 400050"/>
              <a:gd name="connsiteX28" fmla="*/ 523974 w 646439"/>
              <a:gd name="connsiteY28" fmla="*/ 65314 h 400050"/>
              <a:gd name="connsiteX29" fmla="*/ 491317 w 646439"/>
              <a:gd name="connsiteY29" fmla="*/ 57150 h 400050"/>
              <a:gd name="connsiteX30" fmla="*/ 442331 w 646439"/>
              <a:gd name="connsiteY30" fmla="*/ 32657 h 400050"/>
              <a:gd name="connsiteX31" fmla="*/ 385181 w 646439"/>
              <a:gd name="connsiteY31" fmla="*/ 24492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439" h="400050">
                <a:moveTo>
                  <a:pt x="597453" y="236764"/>
                </a:moveTo>
                <a:cubicBezTo>
                  <a:pt x="584297" y="170980"/>
                  <a:pt x="593358" y="197669"/>
                  <a:pt x="548467" y="114300"/>
                </a:cubicBezTo>
                <a:cubicBezTo>
                  <a:pt x="540262" y="99063"/>
                  <a:pt x="506676" y="55280"/>
                  <a:pt x="499481" y="48985"/>
                </a:cubicBezTo>
                <a:cubicBezTo>
                  <a:pt x="490322" y="40971"/>
                  <a:pt x="478010" y="37451"/>
                  <a:pt x="466824" y="32657"/>
                </a:cubicBezTo>
                <a:cubicBezTo>
                  <a:pt x="458914" y="29267"/>
                  <a:pt x="450606" y="26856"/>
                  <a:pt x="442331" y="24492"/>
                </a:cubicBezTo>
                <a:cubicBezTo>
                  <a:pt x="380089" y="6708"/>
                  <a:pt x="371337" y="13291"/>
                  <a:pt x="279046" y="8164"/>
                </a:cubicBezTo>
                <a:lnTo>
                  <a:pt x="115760" y="0"/>
                </a:lnTo>
                <a:cubicBezTo>
                  <a:pt x="107596" y="2721"/>
                  <a:pt x="99542" y="5800"/>
                  <a:pt x="91267" y="8164"/>
                </a:cubicBezTo>
                <a:cubicBezTo>
                  <a:pt x="80478" y="11246"/>
                  <a:pt x="66544" y="8394"/>
                  <a:pt x="58610" y="16328"/>
                </a:cubicBezTo>
                <a:cubicBezTo>
                  <a:pt x="50676" y="24262"/>
                  <a:pt x="53670" y="38238"/>
                  <a:pt x="50446" y="48985"/>
                </a:cubicBezTo>
                <a:cubicBezTo>
                  <a:pt x="34548" y="101979"/>
                  <a:pt x="41650" y="86671"/>
                  <a:pt x="17789" y="122464"/>
                </a:cubicBezTo>
                <a:cubicBezTo>
                  <a:pt x="628" y="191106"/>
                  <a:pt x="-7843" y="193729"/>
                  <a:pt x="9624" y="269421"/>
                </a:cubicBezTo>
                <a:cubicBezTo>
                  <a:pt x="14781" y="291766"/>
                  <a:pt x="34404" y="298783"/>
                  <a:pt x="50446" y="310242"/>
                </a:cubicBezTo>
                <a:cubicBezTo>
                  <a:pt x="61519" y="318151"/>
                  <a:pt x="71208" y="328127"/>
                  <a:pt x="83103" y="334735"/>
                </a:cubicBezTo>
                <a:cubicBezTo>
                  <a:pt x="108259" y="348711"/>
                  <a:pt x="129677" y="352502"/>
                  <a:pt x="156581" y="359228"/>
                </a:cubicBezTo>
                <a:cubicBezTo>
                  <a:pt x="207313" y="384594"/>
                  <a:pt x="170022" y="368900"/>
                  <a:pt x="221896" y="383721"/>
                </a:cubicBezTo>
                <a:cubicBezTo>
                  <a:pt x="230171" y="386085"/>
                  <a:pt x="237842" y="390879"/>
                  <a:pt x="246389" y="391885"/>
                </a:cubicBezTo>
                <a:cubicBezTo>
                  <a:pt x="284324" y="396348"/>
                  <a:pt x="322589" y="397328"/>
                  <a:pt x="360689" y="400050"/>
                </a:cubicBezTo>
                <a:cubicBezTo>
                  <a:pt x="412396" y="397328"/>
                  <a:pt x="464244" y="396573"/>
                  <a:pt x="515810" y="391885"/>
                </a:cubicBezTo>
                <a:cubicBezTo>
                  <a:pt x="524381" y="391106"/>
                  <a:pt x="532606" y="387570"/>
                  <a:pt x="540303" y="383721"/>
                </a:cubicBezTo>
                <a:cubicBezTo>
                  <a:pt x="549079" y="379333"/>
                  <a:pt x="557258" y="373674"/>
                  <a:pt x="564796" y="367392"/>
                </a:cubicBezTo>
                <a:cubicBezTo>
                  <a:pt x="573666" y="360001"/>
                  <a:pt x="581125" y="351064"/>
                  <a:pt x="589289" y="342900"/>
                </a:cubicBezTo>
                <a:cubicBezTo>
                  <a:pt x="594732" y="332014"/>
                  <a:pt x="599706" y="320881"/>
                  <a:pt x="605617" y="310242"/>
                </a:cubicBezTo>
                <a:cubicBezTo>
                  <a:pt x="613323" y="296370"/>
                  <a:pt x="623544" y="283867"/>
                  <a:pt x="630110" y="269421"/>
                </a:cubicBezTo>
                <a:cubicBezTo>
                  <a:pt x="637232" y="253752"/>
                  <a:pt x="640996" y="236764"/>
                  <a:pt x="646439" y="220435"/>
                </a:cubicBezTo>
                <a:cubicBezTo>
                  <a:pt x="643717" y="193221"/>
                  <a:pt x="644424" y="165442"/>
                  <a:pt x="638274" y="138792"/>
                </a:cubicBezTo>
                <a:cubicBezTo>
                  <a:pt x="632572" y="114084"/>
                  <a:pt x="614040" y="111794"/>
                  <a:pt x="597453" y="97971"/>
                </a:cubicBezTo>
                <a:cubicBezTo>
                  <a:pt x="588583" y="90579"/>
                  <a:pt x="583511" y="78167"/>
                  <a:pt x="572960" y="73478"/>
                </a:cubicBezTo>
                <a:cubicBezTo>
                  <a:pt x="557833" y="66755"/>
                  <a:pt x="540206" y="68560"/>
                  <a:pt x="523974" y="65314"/>
                </a:cubicBezTo>
                <a:cubicBezTo>
                  <a:pt x="512971" y="63114"/>
                  <a:pt x="502106" y="60233"/>
                  <a:pt x="491317" y="57150"/>
                </a:cubicBezTo>
                <a:cubicBezTo>
                  <a:pt x="384865" y="26734"/>
                  <a:pt x="556817" y="75590"/>
                  <a:pt x="442331" y="32657"/>
                </a:cubicBezTo>
                <a:cubicBezTo>
                  <a:pt x="417711" y="23424"/>
                  <a:pt x="406938" y="24492"/>
                  <a:pt x="385181" y="2449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93000">
              <a:srgbClr val="DDEBCF"/>
            </a:gs>
            <a:gs pos="9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E8E1E9-CD09-4BA2-BFBF-1F1C2C196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20000" cy="5886450"/>
          </a:xfrm>
          <a:prstGeom prst="rect">
            <a:avLst/>
          </a:prstGeom>
        </p:spPr>
      </p:pic>
      <p:pic>
        <p:nvPicPr>
          <p:cNvPr id="10" name="Picture 4" descr="NOAA Office of Satellite and Product Opera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90298" b="9206"/>
          <a:stretch/>
        </p:blipFill>
        <p:spPr bwMode="auto">
          <a:xfrm>
            <a:off x="6742111" y="7895"/>
            <a:ext cx="87788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614" y="5890340"/>
            <a:ext cx="8316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Centre of high pressure at normal winter position on the Bight. Favourable to fronts and lows passing by.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9BE04D9-30BA-4E71-BBB6-21556A20BFD1}"/>
              </a:ext>
            </a:extLst>
          </p:cNvPr>
          <p:cNvCxnSpPr>
            <a:cxnSpLocks/>
          </p:cNvCxnSpPr>
          <p:nvPr/>
        </p:nvCxnSpPr>
        <p:spPr>
          <a:xfrm flipV="1">
            <a:off x="2441196" y="3439486"/>
            <a:ext cx="1484852" cy="16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04AF9A58-6FD0-40B2-B7D8-E94EBED5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72" y="264404"/>
            <a:ext cx="2813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7823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Last 30 days Air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2F4DDF-D595-46DF-A004-46900FF94018}"/>
              </a:ext>
            </a:extLst>
          </p:cNvPr>
          <p:cNvSpPr txBox="1"/>
          <p:nvPr/>
        </p:nvSpPr>
        <p:spPr>
          <a:xfrm>
            <a:off x="3131840" y="3085510"/>
            <a:ext cx="3885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7990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/>
</p:sld>
</file>

<file path=ppt/theme/theme1.xml><?xml version="1.0" encoding="utf-8"?>
<a:theme xmlns:a="http://schemas.openxmlformats.org/drawingml/2006/main" name="DEPI Presentation 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PI Biosciences research">
  <a:themeElements>
    <a:clrScheme name="DPI Biosciences resear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1BB98"/>
      </a:accent1>
      <a:accent2>
        <a:srgbClr val="427730"/>
      </a:accent2>
      <a:accent3>
        <a:srgbClr val="FFFFFF"/>
      </a:accent3>
      <a:accent4>
        <a:srgbClr val="000000"/>
      </a:accent4>
      <a:accent5>
        <a:srgbClr val="CDDACA"/>
      </a:accent5>
      <a:accent6>
        <a:srgbClr val="3B6B2A"/>
      </a:accent6>
      <a:hlink>
        <a:srgbClr val="719964"/>
      </a:hlink>
      <a:folHlink>
        <a:srgbClr val="004584"/>
      </a:folHlink>
    </a:clrScheme>
    <a:fontScheme name="DPI Biosciences researc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PI Biosciences resear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BB98"/>
        </a:accent1>
        <a:accent2>
          <a:srgbClr val="427730"/>
        </a:accent2>
        <a:accent3>
          <a:srgbClr val="FFFFFF"/>
        </a:accent3>
        <a:accent4>
          <a:srgbClr val="000000"/>
        </a:accent4>
        <a:accent5>
          <a:srgbClr val="CDDACA"/>
        </a:accent5>
        <a:accent6>
          <a:srgbClr val="3B6B2A"/>
        </a:accent6>
        <a:hlink>
          <a:srgbClr val="719964"/>
        </a:hlink>
        <a:folHlink>
          <a:srgbClr val="0045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PI Biosciences research">
  <a:themeElements>
    <a:clrScheme name="DPI Biosciences resear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1BB98"/>
      </a:accent1>
      <a:accent2>
        <a:srgbClr val="427730"/>
      </a:accent2>
      <a:accent3>
        <a:srgbClr val="FFFFFF"/>
      </a:accent3>
      <a:accent4>
        <a:srgbClr val="000000"/>
      </a:accent4>
      <a:accent5>
        <a:srgbClr val="CDDACA"/>
      </a:accent5>
      <a:accent6>
        <a:srgbClr val="3B6B2A"/>
      </a:accent6>
      <a:hlink>
        <a:srgbClr val="719964"/>
      </a:hlink>
      <a:folHlink>
        <a:srgbClr val="004584"/>
      </a:folHlink>
    </a:clrScheme>
    <a:fontScheme name="DPI Biosciences researc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I Biosciences resear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BB98"/>
        </a:accent1>
        <a:accent2>
          <a:srgbClr val="427730"/>
        </a:accent2>
        <a:accent3>
          <a:srgbClr val="FFFFFF"/>
        </a:accent3>
        <a:accent4>
          <a:srgbClr val="000000"/>
        </a:accent4>
        <a:accent5>
          <a:srgbClr val="CDDACA"/>
        </a:accent5>
        <a:accent6>
          <a:srgbClr val="3B6B2A"/>
        </a:accent6>
        <a:hlink>
          <a:srgbClr val="719964"/>
        </a:hlink>
        <a:folHlink>
          <a:srgbClr val="0045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DJTR Document" ma:contentTypeID="0x010100611F6414DFB111E7BA88F9DF1743E317000CBA4DC1F2472F49BF23E9010BD95E0B" ma:contentTypeVersion="21" ma:contentTypeDescription="DEDJTR Document" ma:contentTypeScope="" ma:versionID="70d770830687983522a5d813408e7f71">
  <xsd:schema xmlns:xsd="http://www.w3.org/2001/XMLSchema" xmlns:xs="http://www.w3.org/2001/XMLSchema" xmlns:p="http://schemas.microsoft.com/office/2006/metadata/properties" xmlns:ns2="1970f3ff-c7c3-4b73-8f0c-0bc260d159f3" xmlns:ns3="00859dcf-0dab-4099-a5d8-10172deb17e4" xmlns:ns4="dd2f24b0-6a96-4e49-96e5-f74f55a217b4" xmlns:ns5="8cafcc86-e0d9-4b63-a8f7-a321e54ed54c" targetNamespace="http://schemas.microsoft.com/office/2006/metadata/properties" ma:root="true" ma:fieldsID="d9abe880fcd11ae81e2d2fd4ac4a228d" ns2:_="" ns3:_="" ns4:_="" ns5:_="">
    <xsd:import namespace="1970f3ff-c7c3-4b73-8f0c-0bc260d159f3"/>
    <xsd:import namespace="00859dcf-0dab-4099-a5d8-10172deb17e4"/>
    <xsd:import namespace="dd2f24b0-6a96-4e49-96e5-f74f55a217b4"/>
    <xsd:import namespace="8cafcc86-e0d9-4b63-a8f7-a321e54ed54c"/>
    <xsd:element name="properties">
      <xsd:complexType>
        <xsd:sequence>
          <xsd:element name="documentManagement">
            <xsd:complexType>
              <xsd:all>
                <xsd:element ref="ns2:g46a9f61d38540a784cfecbd3da27bca" minOccurs="0"/>
                <xsd:element ref="ns3:TaxCatchAll" minOccurs="0"/>
                <xsd:element ref="ns3:TaxCatchAllLabel" minOccurs="0"/>
                <xsd:element ref="ns2:b4605c5f9d584382a57fb8476d85f713" minOccurs="0"/>
                <xsd:element ref="ns2:p31afe295eb448f092f13ab8c2af2c33" minOccurs="0"/>
                <xsd:element ref="ns2:hcae176ec3a54dbeadeeec1b38baec58" minOccurs="0"/>
                <xsd:element ref="ns2:lf5681727d5b4cc1a5c417fcf66e2a7b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0f3ff-c7c3-4b73-8f0c-0bc260d159f3" elementFormDefault="qualified">
    <xsd:import namespace="http://schemas.microsoft.com/office/2006/documentManagement/types"/>
    <xsd:import namespace="http://schemas.microsoft.com/office/infopath/2007/PartnerControls"/>
    <xsd:element name="g46a9f61d38540a784cfecbd3da27bca" ma:index="8" nillable="true" ma:taxonomy="true" ma:internalName="g46a9f61d38540a784cfecbd3da27bca" ma:taxonomyFieldName="DEDJTRGroup" ma:displayName="Group" ma:indexed="true" ma:fieldId="{046a9f61-d385-40a7-84cf-ecbd3da27bca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605c5f9d584382a57fb8476d85f713" ma:index="12" nillable="true" ma:taxonomy="true" ma:internalName="b4605c5f9d584382a57fb8476d85f713" ma:taxonomyFieldName="DEDJTRDivision" ma:displayName="Division" ma:indexed="true" ma:fieldId="{b4605c5f-9d58-4382-a57f-b8476d85f71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1afe295eb448f092f13ab8c2af2c33" ma:index="14" nillable="true" ma:taxonomy="true" ma:internalName="p31afe295eb448f092f13ab8c2af2c33" ma:taxonomyFieldName="DEDJTRBranch" ma:displayName="Branch" ma:indexed="true" ma:fieldId="{931afe29-5eb4-48f0-92f1-3ab8c2af2c3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ae176ec3a54dbeadeeec1b38baec58" ma:index="16" nillable="true" ma:taxonomy="true" ma:internalName="hcae176ec3a54dbeadeeec1b38baec58" ma:taxonomyFieldName="DEDJTRSection" ma:displayName="Section" ma:indexed="true" ma:fieldId="{1cae176e-c3a5-4dbe-adee-ec1b38baec58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5681727d5b4cc1a5c417fcf66e2a7b" ma:index="18" nillable="true" ma:taxonomy="true" ma:internalName="lf5681727d5b4cc1a5c417fcf66e2a7b" ma:taxonomyFieldName="DEDJTRSecurityClassification" ma:displayName="Security Classification" ma:fieldId="{5f568172-7d5b-4cc1-a5c4-17fcf66e2a7b}" ma:sspId="9292314e-c97d-49c1-8ae7-4cb6e1c4f97c" ma:termSetId="e639de15-6b57-4d67-aed9-4113af6bf4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59dcf-0dab-4099-a5d8-10172deb17e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e7cca4a-03a5-41c1-ad59-ec99be61f472}" ma:internalName="TaxCatchAll" ma:showField="CatchAllData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e7cca4a-03a5-41c1-ad59-ec99be61f472}" ma:internalName="TaxCatchAllLabel" ma:readOnly="true" ma:showField="CatchAllDataLabel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24b0-6a96-4e49-96e5-f74f55a21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cc86-e0d9-4b63-a8f7-a321e54ed54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cae176ec3a54dbeadeeec1b38baec58 xmlns="1970f3ff-c7c3-4b73-8f0c-0bc260d159f3">
      <Terms xmlns="http://schemas.microsoft.com/office/infopath/2007/PartnerControls"/>
    </hcae176ec3a54dbeadeeec1b38baec58>
    <p31afe295eb448f092f13ab8c2af2c33 xmlns="1970f3ff-c7c3-4b73-8f0c-0bc260d159f3">
      <Terms xmlns="http://schemas.microsoft.com/office/infopath/2007/PartnerControls"/>
    </p31afe295eb448f092f13ab8c2af2c33>
    <lf5681727d5b4cc1a5c417fcf66e2a7b xmlns="1970f3ff-c7c3-4b73-8f0c-0bc260d159f3">
      <Terms xmlns="http://schemas.microsoft.com/office/infopath/2007/PartnerControls"/>
    </lf5681727d5b4cc1a5c417fcf66e2a7b>
    <b4605c5f9d584382a57fb8476d85f713 xmlns="1970f3ff-c7c3-4b73-8f0c-0bc260d15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Agriculture Services ＆ Biosecurity Operations</TermName>
          <TermId xmlns="http://schemas.microsoft.com/office/infopath/2007/PartnerControls">23aac04a-53c7-49d3-9813-61ba2b9015a6</TermId>
        </TermInfo>
      </Terms>
    </b4605c5f9d584382a57fb8476d85f713>
    <g46a9f61d38540a784cfecbd3da27bca xmlns="1970f3ff-c7c3-4b73-8f0c-0bc260d15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Agriculture Victoria</TermName>
          <TermId xmlns="http://schemas.microsoft.com/office/infopath/2007/PartnerControls">aa595c92-527f-46eb-8130-f23c3634d9e6</TermId>
        </TermInfo>
      </Terms>
    </g46a9f61d38540a784cfecbd3da27bca>
    <TaxCatchAll xmlns="00859dcf-0dab-4099-a5d8-10172deb17e4">
      <Value>2</Value>
      <Value>3</Value>
    </TaxCatchAll>
  </documentManagement>
</p:properties>
</file>

<file path=customXml/itemProps1.xml><?xml version="1.0" encoding="utf-8"?>
<ds:datastoreItem xmlns:ds="http://schemas.openxmlformats.org/officeDocument/2006/customXml" ds:itemID="{260BCBF0-E061-432D-BFB5-B68525CB2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0f3ff-c7c3-4b73-8f0c-0bc260d159f3"/>
    <ds:schemaRef ds:uri="00859dcf-0dab-4099-a5d8-10172deb17e4"/>
    <ds:schemaRef ds:uri="dd2f24b0-6a96-4e49-96e5-f74f55a217b4"/>
    <ds:schemaRef ds:uri="8cafcc86-e0d9-4b63-a8f7-a321e54ed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658BF-A9CD-437B-9CBA-805DE4ECC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1523F-3DE9-4B4D-805D-CAC2B01CC37F}">
  <ds:schemaRefs>
    <ds:schemaRef ds:uri="http://schemas.microsoft.com/office/2006/metadata/properties"/>
    <ds:schemaRef ds:uri="1970f3ff-c7c3-4b73-8f0c-0bc260d159f3"/>
    <ds:schemaRef ds:uri="http://purl.org/dc/terms/"/>
    <ds:schemaRef ds:uri="8cafcc86-e0d9-4b63-a8f7-a321e54ed54c"/>
    <ds:schemaRef ds:uri="http://schemas.microsoft.com/office/2006/documentManagement/types"/>
    <ds:schemaRef ds:uri="dd2f24b0-6a96-4e49-96e5-f74f55a217b4"/>
    <ds:schemaRef ds:uri="http://schemas.microsoft.com/office/infopath/2007/PartnerControls"/>
    <ds:schemaRef ds:uri="00859dcf-0dab-4099-a5d8-10172deb17e4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7095</TotalTime>
  <Words>384</Words>
  <Application>Microsoft Macintosh PowerPoint</Application>
  <PresentationFormat>On-screen Show (4:3)</PresentationFormat>
  <Paragraphs>74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DEPI Presentation 2</vt:lpstr>
      <vt:lpstr>DPI Biosciences research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1_DPI Biosciences research</vt:lpstr>
      <vt:lpstr>Winter Seasonal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CenITex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Seasonal Outlook</dc:title>
  <dc:creator>Suzanne Orwin</dc:creator>
  <cp:lastModifiedBy>Colin Peace</cp:lastModifiedBy>
  <cp:revision>244</cp:revision>
  <cp:lastPrinted>2014-01-09T07:41:21Z</cp:lastPrinted>
  <dcterms:created xsi:type="dcterms:W3CDTF">2013-06-18T02:30:54Z</dcterms:created>
  <dcterms:modified xsi:type="dcterms:W3CDTF">2019-06-24T04:50:16Z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0x010100611F6414DFB111E7BA88F9DF1743E317000CBA4DC1F2472F49BF23E9010BD95E0B</vt:lpwstr>
  </property>
  <property fmtid="{D5CDD505-2E9C-101B-9397-08002B2CF9AE}" pid="3" name="DEDJTRDivision">
    <vt:lpwstr>3;#Agriculture Services ＆ Biosecurity Operations|23aac04a-53c7-49d3-9813-61ba2b9015a6</vt:lpwstr>
  </property>
  <property fmtid="{D5CDD505-2E9C-101B-9397-08002B2CF9AE}" pid="4" name="Order">
    <vt:r8>100</vt:r8>
  </property>
  <property fmtid="{D5CDD505-2E9C-101B-9397-08002B2CF9AE}" pid="5" name="DEDJTRGroup">
    <vt:lpwstr>2;#Agriculture Victoria|aa595c92-527f-46eb-8130-f23c3634d9e6</vt:lpwstr>
  </property>
  <property fmtid="{D5CDD505-2E9C-101B-9397-08002B2CF9AE}" pid="6" name="DEDJTRSecurityClassification">
    <vt:lpwstr/>
  </property>
  <property fmtid="{D5CDD505-2E9C-101B-9397-08002B2CF9AE}" pid="7" name="DEDJTRBranch">
    <vt:lpwstr/>
  </property>
  <property fmtid="{D5CDD505-2E9C-101B-9397-08002B2CF9AE}" pid="8" name="DEDJTRSection">
    <vt:lpwstr/>
  </property>
</Properties>
</file>