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264" r:id="rId4"/>
    <p:sldId id="362" r:id="rId5"/>
    <p:sldId id="361" r:id="rId6"/>
    <p:sldId id="360" r:id="rId7"/>
    <p:sldId id="359" r:id="rId8"/>
    <p:sldId id="358" r:id="rId9"/>
    <p:sldId id="357" r:id="rId10"/>
    <p:sldId id="356" r:id="rId11"/>
    <p:sldId id="366" r:id="rId12"/>
    <p:sldId id="365" r:id="rId13"/>
    <p:sldId id="364" r:id="rId14"/>
    <p:sldId id="363" r:id="rId15"/>
    <p:sldId id="390" r:id="rId16"/>
    <p:sldId id="379" r:id="rId17"/>
    <p:sldId id="377" r:id="rId18"/>
    <p:sldId id="378" r:id="rId19"/>
    <p:sldId id="382" r:id="rId20"/>
    <p:sldId id="381" r:id="rId21"/>
    <p:sldId id="380" r:id="rId22"/>
    <p:sldId id="263" r:id="rId23"/>
    <p:sldId id="367" r:id="rId24"/>
    <p:sldId id="373" r:id="rId25"/>
    <p:sldId id="372" r:id="rId26"/>
    <p:sldId id="371" r:id="rId27"/>
    <p:sldId id="370" r:id="rId28"/>
    <p:sldId id="369" r:id="rId29"/>
    <p:sldId id="376" r:id="rId30"/>
    <p:sldId id="375" r:id="rId31"/>
    <p:sldId id="374" r:id="rId32"/>
    <p:sldId id="368" r:id="rId33"/>
    <p:sldId id="33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98" autoAdjust="0"/>
    <p:restoredTop sz="95152" autoAdjust="0"/>
  </p:normalViewPr>
  <p:slideViewPr>
    <p:cSldViewPr snapToGrid="0" snapToObjects="1">
      <p:cViewPr>
        <p:scale>
          <a:sx n="85" d="100"/>
          <a:sy n="85" d="100"/>
        </p:scale>
        <p:origin x="-20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741E-38CE-7E45-BD81-95E7EE971166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4975-E29B-F843-A243-DF2E0A9B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7802-143B-4547-8C70-E9D5B168772F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350B5-AD4B-F341-9A4E-27C5A45C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GIAV 2018 Annual Meeting</a:t>
            </a:r>
            <a:br>
              <a:rPr lang="en-US" sz="5400" b="1" dirty="0" smtClean="0">
                <a:solidFill>
                  <a:schemeClr val="tx2"/>
                </a:solidFill>
              </a:rPr>
            </a:br>
            <a:r>
              <a:rPr lang="en-US" dirty="0" smtClean="0"/>
              <a:t>Crop Outlook Panel</a:t>
            </a:r>
            <a:endParaRPr lang="en-US" dirty="0"/>
          </a:p>
        </p:txBody>
      </p:sp>
      <p:pic>
        <p:nvPicPr>
          <p:cNvPr id="3" name="Picture 2" descr="BC Ultima bl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5338" y="2112944"/>
            <a:ext cx="6289249" cy="47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W 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Cut or not to cut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47536"/>
              </p:ext>
            </p:extLst>
          </p:nvPr>
        </p:nvGraphicFramePr>
        <p:xfrm>
          <a:off x="1279544" y="1502667"/>
          <a:ext cx="6577802" cy="5052060"/>
        </p:xfrm>
        <a:graphic>
          <a:graphicData uri="http://schemas.openxmlformats.org/drawingml/2006/table">
            <a:tbl>
              <a:tblPr/>
              <a:tblGrid>
                <a:gridCol w="2862094"/>
                <a:gridCol w="1523107"/>
                <a:gridCol w="21926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Grain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t/ha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$/t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$/ha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Harvest cost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is-I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Rake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Bale/stack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$/ha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$590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3600" b="0" i="0" u="none" strike="noStrike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1,053</a:t>
                      </a:r>
                      <a:endParaRPr lang="en-US" sz="3600" b="0" i="0" u="none" strike="noStrike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1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Wimmera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Overall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5" y="1501764"/>
            <a:ext cx="9144000" cy="535623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45000" y="3244189"/>
            <a:ext cx="2919555" cy="1409074"/>
          </a:xfrm>
          <a:custGeom>
            <a:avLst/>
            <a:gdLst>
              <a:gd name="connsiteX0" fmla="*/ 35597 w 2919555"/>
              <a:gd name="connsiteY0" fmla="*/ 735866 h 1409074"/>
              <a:gd name="connsiteX1" fmla="*/ 947110 w 2919555"/>
              <a:gd name="connsiteY1" fmla="*/ 620 h 1409074"/>
              <a:gd name="connsiteX2" fmla="*/ 2478453 w 2919555"/>
              <a:gd name="connsiteY2" fmla="*/ 620414 h 1409074"/>
              <a:gd name="connsiteX3" fmla="*/ 2849135 w 2919555"/>
              <a:gd name="connsiteY3" fmla="*/ 1234133 h 1409074"/>
              <a:gd name="connsiteX4" fmla="*/ 1287409 w 2919555"/>
              <a:gd name="connsiteY4" fmla="*/ 1404273 h 1409074"/>
              <a:gd name="connsiteX5" fmla="*/ 290821 w 2919555"/>
              <a:gd name="connsiteY5" fmla="*/ 1300973 h 1409074"/>
              <a:gd name="connsiteX6" fmla="*/ 35597 w 2919555"/>
              <a:gd name="connsiteY6" fmla="*/ 735866 h 1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555" h="1409074">
                <a:moveTo>
                  <a:pt x="35597" y="735866"/>
                </a:moveTo>
                <a:cubicBezTo>
                  <a:pt x="144979" y="519140"/>
                  <a:pt x="539967" y="19862"/>
                  <a:pt x="947110" y="620"/>
                </a:cubicBezTo>
                <a:cubicBezTo>
                  <a:pt x="1354253" y="-18622"/>
                  <a:pt x="2161449" y="414828"/>
                  <a:pt x="2478453" y="620414"/>
                </a:cubicBezTo>
                <a:cubicBezTo>
                  <a:pt x="2795457" y="826000"/>
                  <a:pt x="3047642" y="1103490"/>
                  <a:pt x="2849135" y="1234133"/>
                </a:cubicBezTo>
                <a:cubicBezTo>
                  <a:pt x="2650628" y="1364776"/>
                  <a:pt x="1713795" y="1393133"/>
                  <a:pt x="1287409" y="1404273"/>
                </a:cubicBezTo>
                <a:cubicBezTo>
                  <a:pt x="861023" y="1415413"/>
                  <a:pt x="496418" y="1416425"/>
                  <a:pt x="290821" y="1300973"/>
                </a:cubicBezTo>
                <a:cubicBezTo>
                  <a:pt x="85224" y="1185521"/>
                  <a:pt x="-73785" y="952592"/>
                  <a:pt x="35597" y="735866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W Lentils Lakke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W beand Hs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W Kalkee earl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9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W Kalkee 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97D"/>
                </a:solidFill>
              </a:rPr>
              <a:t>Crop Outlook Panel</a:t>
            </a:r>
            <a:endParaRPr lang="en-US" sz="5400" b="1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937" y="2551837"/>
            <a:ext cx="6888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Michelle Kerr 		Riordan Grain</a:t>
            </a:r>
            <a:endParaRPr lang="en-AU" sz="3200" dirty="0"/>
          </a:p>
          <a:p>
            <a:r>
              <a:rPr lang="en-AU" sz="3200" dirty="0" smtClean="0"/>
              <a:t>Ian Wentworth</a:t>
            </a:r>
            <a:r>
              <a:rPr lang="en-AU" sz="3200" dirty="0"/>
              <a:t>		</a:t>
            </a:r>
            <a:r>
              <a:rPr lang="en-AU" sz="3200" dirty="0" smtClean="0"/>
              <a:t>JK Milling</a:t>
            </a:r>
            <a:endParaRPr lang="en-AU" sz="3200" dirty="0"/>
          </a:p>
          <a:p>
            <a:r>
              <a:rPr lang="en-AU" sz="3200" dirty="0" smtClean="0"/>
              <a:t>Bill </a:t>
            </a:r>
            <a:r>
              <a:rPr lang="en-AU" sz="3200" dirty="0" err="1" smtClean="0"/>
              <a:t>Donnellon</a:t>
            </a:r>
            <a:r>
              <a:rPr lang="en-AU" sz="3200" dirty="0" smtClean="0"/>
              <a:t>     	</a:t>
            </a:r>
            <a:r>
              <a:rPr lang="en-AU" sz="3200" dirty="0" err="1" smtClean="0"/>
              <a:t>Donnellon</a:t>
            </a:r>
            <a:r>
              <a:rPr lang="en-AU" sz="3200" dirty="0" smtClean="0"/>
              <a:t> Bulk </a:t>
            </a:r>
            <a:endParaRPr lang="en-AU" sz="3200" dirty="0"/>
          </a:p>
          <a:p>
            <a:r>
              <a:rPr lang="en-AU" sz="3200" dirty="0" smtClean="0"/>
              <a:t>Brad Cullen	</a:t>
            </a:r>
            <a:r>
              <a:rPr lang="en-AU" sz="3200" dirty="0"/>
              <a:t>	</a:t>
            </a:r>
            <a:r>
              <a:rPr lang="en-AU" sz="3200" dirty="0" smtClean="0"/>
              <a:t>	Emerald Grain</a:t>
            </a:r>
          </a:p>
          <a:p>
            <a:r>
              <a:rPr lang="en-AU" sz="3200" dirty="0" smtClean="0"/>
              <a:t>Richard </a:t>
            </a:r>
            <a:r>
              <a:rPr lang="en-AU" sz="3200" dirty="0" err="1" smtClean="0"/>
              <a:t>Wilkens</a:t>
            </a:r>
            <a:r>
              <a:rPr lang="en-AU" sz="3200" dirty="0" smtClean="0"/>
              <a:t>		</a:t>
            </a:r>
            <a:r>
              <a:rPr lang="en-AU" sz="3200" dirty="0" err="1" smtClean="0"/>
              <a:t>Wilken</a:t>
            </a:r>
            <a:r>
              <a:rPr lang="en-AU" sz="3200" dirty="0" smtClean="0"/>
              <a:t> Storage</a:t>
            </a:r>
            <a:endParaRPr lang="en-AU" sz="3200" dirty="0"/>
          </a:p>
          <a:p>
            <a:r>
              <a:rPr lang="en-AU" sz="3200" dirty="0" smtClean="0"/>
              <a:t>Peter </a:t>
            </a:r>
            <a:r>
              <a:rPr lang="en-AU" sz="3200" dirty="0" err="1"/>
              <a:t>Gerhardy</a:t>
            </a:r>
            <a:r>
              <a:rPr lang="en-AU" sz="3200" dirty="0"/>
              <a:t> </a:t>
            </a:r>
            <a:r>
              <a:rPr lang="en-AU" sz="3200" dirty="0" smtClean="0"/>
              <a:t>	 	Hanlon Enterprises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5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W Laharum 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W Laharum b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Western District – </a:t>
            </a:r>
            <a:r>
              <a:rPr lang="en-US" b="1" dirty="0" err="1" smtClean="0">
                <a:solidFill>
                  <a:srgbClr val="1F497D"/>
                </a:solidFill>
              </a:rPr>
              <a:t>Sthn</a:t>
            </a:r>
            <a:r>
              <a:rPr lang="en-US" b="1" dirty="0" smtClean="0">
                <a:solidFill>
                  <a:srgbClr val="1F497D"/>
                </a:solidFill>
              </a:rPr>
              <a:t> Wimmera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Overall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5230"/>
            <a:ext cx="9144000" cy="5356236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585723" y="5421006"/>
            <a:ext cx="3210197" cy="1251001"/>
          </a:xfrm>
          <a:custGeom>
            <a:avLst/>
            <a:gdLst>
              <a:gd name="connsiteX0" fmla="*/ 1628881 w 1940409"/>
              <a:gd name="connsiteY0" fmla="*/ 281036 h 725308"/>
              <a:gd name="connsiteX1" fmla="*/ 1938796 w 1940409"/>
              <a:gd name="connsiteY1" fmla="*/ 530170 h 725308"/>
              <a:gd name="connsiteX2" fmla="*/ 1507346 w 1940409"/>
              <a:gd name="connsiteY2" fmla="*/ 724615 h 725308"/>
              <a:gd name="connsiteX3" fmla="*/ 328455 w 1940409"/>
              <a:gd name="connsiteY3" fmla="*/ 578781 h 725308"/>
              <a:gd name="connsiteX4" fmla="*/ 36771 w 1940409"/>
              <a:gd name="connsiteY4" fmla="*/ 183814 h 725308"/>
              <a:gd name="connsiteX5" fmla="*/ 1002975 w 1940409"/>
              <a:gd name="connsiteY5" fmla="*/ 1521 h 725308"/>
              <a:gd name="connsiteX6" fmla="*/ 1628881 w 1940409"/>
              <a:gd name="connsiteY6" fmla="*/ 281036 h 72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409" h="725308">
                <a:moveTo>
                  <a:pt x="1628881" y="281036"/>
                </a:moveTo>
                <a:cubicBezTo>
                  <a:pt x="1784851" y="369144"/>
                  <a:pt x="1959052" y="456240"/>
                  <a:pt x="1938796" y="530170"/>
                </a:cubicBezTo>
                <a:cubicBezTo>
                  <a:pt x="1918540" y="604100"/>
                  <a:pt x="1775736" y="716513"/>
                  <a:pt x="1507346" y="724615"/>
                </a:cubicBezTo>
                <a:cubicBezTo>
                  <a:pt x="1238956" y="732717"/>
                  <a:pt x="573551" y="668914"/>
                  <a:pt x="328455" y="578781"/>
                </a:cubicBezTo>
                <a:cubicBezTo>
                  <a:pt x="83359" y="488648"/>
                  <a:pt x="-75649" y="280024"/>
                  <a:pt x="36771" y="183814"/>
                </a:cubicBezTo>
                <a:cubicBezTo>
                  <a:pt x="149191" y="87604"/>
                  <a:pt x="734585" y="-13670"/>
                  <a:pt x="1002975" y="1521"/>
                </a:cubicBezTo>
                <a:cubicBezTo>
                  <a:pt x="1271365" y="16712"/>
                  <a:pt x="1472911" y="192928"/>
                  <a:pt x="1628881" y="281036"/>
                </a:cubicBez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Wimmera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Overall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5" y="1501764"/>
            <a:ext cx="9144000" cy="535623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45000" y="3244189"/>
            <a:ext cx="2919555" cy="1409074"/>
          </a:xfrm>
          <a:custGeom>
            <a:avLst/>
            <a:gdLst>
              <a:gd name="connsiteX0" fmla="*/ 35597 w 2919555"/>
              <a:gd name="connsiteY0" fmla="*/ 735866 h 1409074"/>
              <a:gd name="connsiteX1" fmla="*/ 947110 w 2919555"/>
              <a:gd name="connsiteY1" fmla="*/ 620 h 1409074"/>
              <a:gd name="connsiteX2" fmla="*/ 2478453 w 2919555"/>
              <a:gd name="connsiteY2" fmla="*/ 620414 h 1409074"/>
              <a:gd name="connsiteX3" fmla="*/ 2849135 w 2919555"/>
              <a:gd name="connsiteY3" fmla="*/ 1234133 h 1409074"/>
              <a:gd name="connsiteX4" fmla="*/ 1287409 w 2919555"/>
              <a:gd name="connsiteY4" fmla="*/ 1404273 h 1409074"/>
              <a:gd name="connsiteX5" fmla="*/ 290821 w 2919555"/>
              <a:gd name="connsiteY5" fmla="*/ 1300973 h 1409074"/>
              <a:gd name="connsiteX6" fmla="*/ 35597 w 2919555"/>
              <a:gd name="connsiteY6" fmla="*/ 735866 h 1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555" h="1409074">
                <a:moveTo>
                  <a:pt x="35597" y="735866"/>
                </a:moveTo>
                <a:cubicBezTo>
                  <a:pt x="144979" y="519140"/>
                  <a:pt x="539967" y="19862"/>
                  <a:pt x="947110" y="620"/>
                </a:cubicBezTo>
                <a:cubicBezTo>
                  <a:pt x="1354253" y="-18622"/>
                  <a:pt x="2161449" y="414828"/>
                  <a:pt x="2478453" y="620414"/>
                </a:cubicBezTo>
                <a:cubicBezTo>
                  <a:pt x="2795457" y="826000"/>
                  <a:pt x="3047642" y="1103490"/>
                  <a:pt x="2849135" y="1234133"/>
                </a:cubicBezTo>
                <a:cubicBezTo>
                  <a:pt x="2650628" y="1364776"/>
                  <a:pt x="1713795" y="1393133"/>
                  <a:pt x="1287409" y="1404273"/>
                </a:cubicBezTo>
                <a:cubicBezTo>
                  <a:pt x="861023" y="1415413"/>
                  <a:pt x="496418" y="1416425"/>
                  <a:pt x="290821" y="1300973"/>
                </a:cubicBezTo>
                <a:cubicBezTo>
                  <a:pt x="85224" y="1185521"/>
                  <a:pt x="-73785" y="952592"/>
                  <a:pt x="35597" y="735866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3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8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3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3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49"/>
            <a:ext cx="8486148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All intended areas for crop planted</a:t>
            </a:r>
            <a:endParaRPr lang="en-AU" sz="2400" dirty="0"/>
          </a:p>
          <a:p>
            <a:pPr lvl="0"/>
            <a:r>
              <a:rPr lang="en-US" sz="2400" dirty="0"/>
              <a:t>Sowing </a:t>
            </a:r>
            <a:r>
              <a:rPr lang="en-US" sz="2400" dirty="0" smtClean="0"/>
              <a:t>from </a:t>
            </a:r>
            <a:r>
              <a:rPr lang="en-US" sz="2400" dirty="0"/>
              <a:t>late April, through May.</a:t>
            </a:r>
            <a:endParaRPr lang="en-AU" sz="2400" dirty="0"/>
          </a:p>
          <a:p>
            <a:pPr lvl="0"/>
            <a:r>
              <a:rPr lang="en-US" sz="2400" dirty="0"/>
              <a:t>Rainfall:  Total YTD Lismore 344mm, of that 264mm has fallen in WD growing season (May-Aug).  Annual average </a:t>
            </a:r>
            <a:r>
              <a:rPr lang="en-US" sz="2400" dirty="0" smtClean="0"/>
              <a:t>610mm</a:t>
            </a:r>
            <a:r>
              <a:rPr lang="en-US" sz="2400" dirty="0"/>
              <a:t>.</a:t>
            </a:r>
            <a:endParaRPr lang="en-AU" sz="2400" dirty="0"/>
          </a:p>
          <a:p>
            <a:pPr lvl="0"/>
            <a:r>
              <a:rPr lang="en-US" sz="2400" dirty="0"/>
              <a:t>Lismore region </a:t>
            </a:r>
            <a:r>
              <a:rPr lang="en-US" sz="2400" dirty="0" smtClean="0"/>
              <a:t>full </a:t>
            </a:r>
            <a:r>
              <a:rPr lang="en-US" sz="2400" dirty="0"/>
              <a:t>profile </a:t>
            </a:r>
            <a:r>
              <a:rPr lang="en-US" sz="2400" dirty="0" smtClean="0"/>
              <a:t>some </a:t>
            </a:r>
            <a:r>
              <a:rPr lang="en-US" sz="2400" dirty="0"/>
              <a:t>water laying in </a:t>
            </a:r>
            <a:r>
              <a:rPr lang="en-US" sz="2400" dirty="0" smtClean="0"/>
              <a:t>raised </a:t>
            </a:r>
            <a:r>
              <a:rPr lang="en-US" sz="2400" dirty="0"/>
              <a:t>bed rows</a:t>
            </a:r>
            <a:endParaRPr lang="en-AU" sz="2400" dirty="0"/>
          </a:p>
          <a:p>
            <a:pPr lvl="0"/>
            <a:r>
              <a:rPr lang="en-US" sz="2400" dirty="0"/>
              <a:t>Crop conditions – crops in good health and well advanced.</a:t>
            </a:r>
            <a:endParaRPr lang="en-AU" sz="2400" dirty="0"/>
          </a:p>
          <a:p>
            <a:pPr lvl="0"/>
            <a:r>
              <a:rPr lang="en-US" sz="2400" dirty="0"/>
              <a:t>Wheat – similar varieties </a:t>
            </a:r>
            <a:r>
              <a:rPr lang="en-US" sz="2400" dirty="0" smtClean="0"/>
              <a:t>to </a:t>
            </a:r>
            <a:r>
              <a:rPr lang="en-US" sz="2400" dirty="0"/>
              <a:t>last year (30% Red/</a:t>
            </a:r>
            <a:r>
              <a:rPr lang="en-US" sz="2400" dirty="0" smtClean="0"/>
              <a:t>Feed– </a:t>
            </a:r>
            <a:r>
              <a:rPr lang="en-US" sz="2400" dirty="0"/>
              <a:t>Revenue/Beaufort 70% </a:t>
            </a:r>
            <a:r>
              <a:rPr lang="en-US" sz="2400" dirty="0" smtClean="0"/>
              <a:t>Milling– </a:t>
            </a:r>
            <a:r>
              <a:rPr lang="en-US" sz="2400" dirty="0"/>
              <a:t>Trojan/</a:t>
            </a:r>
            <a:r>
              <a:rPr lang="en-US" sz="2400" dirty="0" err="1"/>
              <a:t>Bolac</a:t>
            </a:r>
            <a:r>
              <a:rPr lang="en-US" sz="2400" dirty="0"/>
              <a:t>/</a:t>
            </a:r>
            <a:r>
              <a:rPr lang="en-US" sz="2400" dirty="0" err="1"/>
              <a:t>Kiora</a:t>
            </a:r>
            <a:r>
              <a:rPr lang="en-US" sz="2400" dirty="0"/>
              <a:t>/</a:t>
            </a:r>
            <a:r>
              <a:rPr lang="en-US" sz="2400" dirty="0" err="1"/>
              <a:t>Kelallac</a:t>
            </a:r>
            <a:r>
              <a:rPr lang="en-US" sz="2400" dirty="0"/>
              <a:t>)</a:t>
            </a:r>
            <a:endParaRPr lang="en-AU" sz="2400" dirty="0"/>
          </a:p>
          <a:p>
            <a:pPr lvl="0"/>
            <a:r>
              <a:rPr lang="en-US" sz="2400" dirty="0"/>
              <a:t>Barley – Westminster </a:t>
            </a:r>
            <a:r>
              <a:rPr lang="en-US" sz="2400" dirty="0" smtClean="0"/>
              <a:t>dominant, </a:t>
            </a:r>
            <a:r>
              <a:rPr lang="en-US" sz="2400" dirty="0"/>
              <a:t>some Planet, Latrobe, </a:t>
            </a:r>
            <a:r>
              <a:rPr lang="en-US" sz="2400" dirty="0" err="1"/>
              <a:t>Gairdner</a:t>
            </a:r>
            <a:r>
              <a:rPr lang="en-US" sz="2400" dirty="0"/>
              <a:t>, Compass planted.</a:t>
            </a:r>
            <a:endParaRPr lang="en-AU" sz="2400" dirty="0"/>
          </a:p>
          <a:p>
            <a:pPr lvl="0"/>
            <a:r>
              <a:rPr lang="en-US" sz="2400" dirty="0"/>
              <a:t>Canola – both GM 20%/conventional 80% being </a:t>
            </a:r>
            <a:r>
              <a:rPr lang="en-US" sz="2400" dirty="0" smtClean="0"/>
              <a:t>grown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8491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49"/>
            <a:ext cx="8486148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Selling – Growers haven’t committed large quantities new crop.  Waiting to see if any upside to values.   Also sentiment of frosting last year still in growers mind.  </a:t>
            </a:r>
            <a:endParaRPr lang="en-US" sz="2400" dirty="0" smtClean="0"/>
          </a:p>
          <a:p>
            <a:pPr lvl="0"/>
            <a:r>
              <a:rPr lang="en-US" sz="2400" dirty="0" smtClean="0"/>
              <a:t>Straw </a:t>
            </a:r>
            <a:r>
              <a:rPr lang="en-US" sz="2400" dirty="0"/>
              <a:t>will be baled up.  Can’t envisage cereals being cut for hay unless there is an in crop issue/frost.  Grain yields and prices will keep crops standing to be harvested.</a:t>
            </a:r>
            <a:endParaRPr lang="en-AU" sz="2400" dirty="0"/>
          </a:p>
          <a:p>
            <a:pPr lvl="0"/>
            <a:r>
              <a:rPr lang="en-US" sz="2400" dirty="0"/>
              <a:t>Growers will cash grain, store some on farm to sell throughput the year.  </a:t>
            </a:r>
            <a:endParaRPr lang="en-AU" sz="2400" dirty="0"/>
          </a:p>
          <a:p>
            <a:pPr lvl="0"/>
            <a:r>
              <a:rPr lang="en-US" sz="2400" dirty="0"/>
              <a:t>Seasonal outlook for 2019 by the time harvest rolls around may change their view of cashing or warehousing</a:t>
            </a:r>
            <a:r>
              <a:rPr lang="en-US" sz="2400" dirty="0" smtClean="0"/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470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W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177</Words>
  <Application>Microsoft Macintosh PowerPoint</Application>
  <PresentationFormat>On-screen Show (4:3)</PresentationFormat>
  <Paragraphs>48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GIAV 2018 Annual Meeting Crop Outlook Panel</vt:lpstr>
      <vt:lpstr>Crop Outlook Panel</vt:lpstr>
      <vt:lpstr>Wimmera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 or not to cut</vt:lpstr>
      <vt:lpstr>Wimmera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District – Sthn Wimmera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</vt:lpstr>
      <vt:lpstr>Comments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Colin Peace</dc:creator>
  <cp:keywords/>
  <dc:description/>
  <cp:lastModifiedBy>Colin Peace</cp:lastModifiedBy>
  <cp:revision>95</cp:revision>
  <cp:lastPrinted>2017-10-12T05:53:00Z</cp:lastPrinted>
  <dcterms:created xsi:type="dcterms:W3CDTF">2015-08-17T11:43:01Z</dcterms:created>
  <dcterms:modified xsi:type="dcterms:W3CDTF">2018-09-04T10:48:56Z</dcterms:modified>
  <cp:category/>
</cp:coreProperties>
</file>