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02" r:id="rId3"/>
    <p:sldId id="386" r:id="rId4"/>
    <p:sldId id="387" r:id="rId5"/>
    <p:sldId id="388" r:id="rId6"/>
    <p:sldId id="389" r:id="rId7"/>
    <p:sldId id="259" r:id="rId8"/>
    <p:sldId id="334" r:id="rId9"/>
    <p:sldId id="335" r:id="rId10"/>
    <p:sldId id="336" r:id="rId11"/>
    <p:sldId id="342" r:id="rId12"/>
    <p:sldId id="337" r:id="rId13"/>
    <p:sldId id="340" r:id="rId14"/>
    <p:sldId id="341" r:id="rId15"/>
    <p:sldId id="338" r:id="rId16"/>
    <p:sldId id="343" r:id="rId17"/>
    <p:sldId id="383" r:id="rId18"/>
    <p:sldId id="262" r:id="rId19"/>
    <p:sldId id="346" r:id="rId20"/>
    <p:sldId id="347" r:id="rId21"/>
    <p:sldId id="348" r:id="rId22"/>
    <p:sldId id="349" r:id="rId23"/>
    <p:sldId id="350" r:id="rId24"/>
    <p:sldId id="345" r:id="rId25"/>
    <p:sldId id="351" r:id="rId26"/>
    <p:sldId id="344" r:id="rId27"/>
    <p:sldId id="339" r:id="rId28"/>
    <p:sldId id="355" r:id="rId29"/>
    <p:sldId id="354" r:id="rId30"/>
    <p:sldId id="353" r:id="rId31"/>
    <p:sldId id="352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1598" autoAdjust="0"/>
    <p:restoredTop sz="95152" autoAdjust="0"/>
  </p:normalViewPr>
  <p:slideViewPr>
    <p:cSldViewPr snapToGrid="0" snapToObjects="1">
      <p:cViewPr>
        <p:scale>
          <a:sx n="85" d="100"/>
          <a:sy n="85" d="100"/>
        </p:scale>
        <p:origin x="-2096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1741E-38CE-7E45-BD81-95E7EE971166}" type="datetimeFigureOut">
              <a:rPr lang="en-US" smtClean="0"/>
              <a:t>4/9/18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04975-E29B-F843-A243-DF2E0A9B7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48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C7802-143B-4547-8C70-E9D5B168772F}" type="datetimeFigureOut">
              <a:rPr lang="en-US" smtClean="0"/>
              <a:t>4/9/18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350B5-AD4B-F341-9A4E-27C5A45CB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81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CDB5-D86A-7F4D-9175-6DD6B984A129}" type="datetimeFigureOut">
              <a:rPr lang="en-US" smtClean="0"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37A9-E45A-B147-9FE3-45C680CC7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98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CDB5-D86A-7F4D-9175-6DD6B984A129}" type="datetimeFigureOut">
              <a:rPr lang="en-US" smtClean="0"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37A9-E45A-B147-9FE3-45C680CC7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2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CDB5-D86A-7F4D-9175-6DD6B984A129}" type="datetimeFigureOut">
              <a:rPr lang="en-US" smtClean="0"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37A9-E45A-B147-9FE3-45C680CC7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8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CDB5-D86A-7F4D-9175-6DD6B984A129}" type="datetimeFigureOut">
              <a:rPr lang="en-US" smtClean="0"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37A9-E45A-B147-9FE3-45C680CC7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88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CDB5-D86A-7F4D-9175-6DD6B984A129}" type="datetimeFigureOut">
              <a:rPr lang="en-US" smtClean="0"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37A9-E45A-B147-9FE3-45C680CC7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3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CDB5-D86A-7F4D-9175-6DD6B984A129}" type="datetimeFigureOut">
              <a:rPr lang="en-US" smtClean="0"/>
              <a:t>4/9/18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37A9-E45A-B147-9FE3-45C680CC7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64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CDB5-D86A-7F4D-9175-6DD6B984A129}" type="datetimeFigureOut">
              <a:rPr lang="en-US" smtClean="0"/>
              <a:t>4/9/18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37A9-E45A-B147-9FE3-45C680CC7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62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CDB5-D86A-7F4D-9175-6DD6B984A129}" type="datetimeFigureOut">
              <a:rPr lang="en-US" smtClean="0"/>
              <a:t>4/9/18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37A9-E45A-B147-9FE3-45C680CC7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26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CDB5-D86A-7F4D-9175-6DD6B984A129}" type="datetimeFigureOut">
              <a:rPr lang="en-US" smtClean="0"/>
              <a:t>4/9/18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37A9-E45A-B147-9FE3-45C680CC7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13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CDB5-D86A-7F4D-9175-6DD6B984A129}" type="datetimeFigureOut">
              <a:rPr lang="en-US" smtClean="0"/>
              <a:t>4/9/18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37A9-E45A-B147-9FE3-45C680CC7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1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CDB5-D86A-7F4D-9175-6DD6B984A129}" type="datetimeFigureOut">
              <a:rPr lang="en-US" smtClean="0"/>
              <a:t>4/9/18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37A9-E45A-B147-9FE3-45C680CC7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1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0CDB5-D86A-7F4D-9175-6DD6B984A129}" type="datetimeFigureOut">
              <a:rPr lang="en-US" smtClean="0"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237A9-E45A-B147-9FE3-45C680CC7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8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29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tx2"/>
                </a:solidFill>
              </a:rPr>
              <a:t>GIAV 2018 Annual Meeting</a:t>
            </a:r>
            <a:br>
              <a:rPr lang="en-US" sz="5400" b="1" dirty="0" smtClean="0">
                <a:solidFill>
                  <a:schemeClr val="tx2"/>
                </a:solidFill>
              </a:rPr>
            </a:br>
            <a:r>
              <a:rPr lang="en-US" dirty="0" smtClean="0"/>
              <a:t>Crop Outlook Panel</a:t>
            </a:r>
            <a:endParaRPr lang="en-US" dirty="0"/>
          </a:p>
        </p:txBody>
      </p:sp>
      <p:pic>
        <p:nvPicPr>
          <p:cNvPr id="3" name="Picture 2" descr="BC Ultima bl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35338" y="2112944"/>
            <a:ext cx="6289249" cy="471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11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189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54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189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61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189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17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189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54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19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57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19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84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19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56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F497D"/>
                </a:solidFill>
              </a:rPr>
              <a:t>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AU" dirty="0"/>
              <a:t>Rainfall figures from a grower 5kms west of Junee</a:t>
            </a:r>
          </a:p>
          <a:p>
            <a:pPr marL="0" indent="0">
              <a:buNone/>
            </a:pPr>
            <a:r>
              <a:rPr lang="en-AU" dirty="0"/>
              <a:t> </a:t>
            </a:r>
          </a:p>
          <a:p>
            <a:pPr marL="0" indent="0">
              <a:buNone/>
            </a:pPr>
            <a:r>
              <a:rPr lang="en-AU" dirty="0"/>
              <a:t>         </a:t>
            </a:r>
            <a:r>
              <a:rPr lang="en-AU" dirty="0" smtClean="0"/>
              <a:t>Jan</a:t>
            </a:r>
            <a:r>
              <a:rPr lang="en-AU" dirty="0"/>
              <a:t>  Feb  Mar  Apr  May  Jun  Jul  Aug  Sept  Oct  Nov  Dec  </a:t>
            </a:r>
          </a:p>
          <a:p>
            <a:pPr marL="0" indent="0">
              <a:buNone/>
            </a:pPr>
            <a:r>
              <a:rPr lang="en-AU" dirty="0"/>
              <a:t>2017  </a:t>
            </a:r>
            <a:r>
              <a:rPr lang="en-AU" dirty="0" smtClean="0"/>
              <a:t>19</a:t>
            </a:r>
            <a:r>
              <a:rPr lang="en-AU" dirty="0"/>
              <a:t>   48    79     52    46     6      49   54    9      56    50     </a:t>
            </a:r>
            <a:r>
              <a:rPr lang="en-AU" dirty="0" smtClean="0"/>
              <a:t>113</a:t>
            </a:r>
          </a:p>
          <a:p>
            <a:pPr marL="0" indent="0">
              <a:buNone/>
            </a:pPr>
            <a:r>
              <a:rPr lang="en-AU" dirty="0" smtClean="0"/>
              <a:t>2018</a:t>
            </a:r>
            <a:r>
              <a:rPr lang="en-AU" dirty="0"/>
              <a:t>    67   33     7     </a:t>
            </a:r>
            <a:r>
              <a:rPr lang="en-AU" dirty="0" smtClean="0"/>
              <a:t>4</a:t>
            </a:r>
            <a:r>
              <a:rPr lang="en-AU" dirty="0"/>
              <a:t>      34    52    18    16    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The </a:t>
            </a:r>
            <a:r>
              <a:rPr lang="en-AU" dirty="0"/>
              <a:t>growing period of April to Aug 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2017 </a:t>
            </a:r>
            <a:r>
              <a:rPr lang="en-AU" dirty="0"/>
              <a:t>- 207mls after being planted on brilliant moisture</a:t>
            </a:r>
          </a:p>
          <a:p>
            <a:pPr marL="0" indent="0">
              <a:buNone/>
            </a:pPr>
            <a:r>
              <a:rPr lang="en-AU" dirty="0" smtClean="0"/>
              <a:t>2018 </a:t>
            </a:r>
            <a:r>
              <a:rPr lang="en-AU" dirty="0"/>
              <a:t>- 128mls after being planted on virtually no top soil moisture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36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Northern Mallee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3" name="Picture 2" descr="Sthn Malle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87" y="1162505"/>
            <a:ext cx="9144000" cy="5601234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1298989" y="1857549"/>
            <a:ext cx="3629625" cy="2539912"/>
          </a:xfrm>
          <a:custGeom>
            <a:avLst/>
            <a:gdLst>
              <a:gd name="connsiteX0" fmla="*/ 35597 w 2919555"/>
              <a:gd name="connsiteY0" fmla="*/ 735866 h 1409074"/>
              <a:gd name="connsiteX1" fmla="*/ 947110 w 2919555"/>
              <a:gd name="connsiteY1" fmla="*/ 620 h 1409074"/>
              <a:gd name="connsiteX2" fmla="*/ 2478453 w 2919555"/>
              <a:gd name="connsiteY2" fmla="*/ 620414 h 1409074"/>
              <a:gd name="connsiteX3" fmla="*/ 2849135 w 2919555"/>
              <a:gd name="connsiteY3" fmla="*/ 1234133 h 1409074"/>
              <a:gd name="connsiteX4" fmla="*/ 1287409 w 2919555"/>
              <a:gd name="connsiteY4" fmla="*/ 1404273 h 1409074"/>
              <a:gd name="connsiteX5" fmla="*/ 290821 w 2919555"/>
              <a:gd name="connsiteY5" fmla="*/ 1300973 h 1409074"/>
              <a:gd name="connsiteX6" fmla="*/ 35597 w 2919555"/>
              <a:gd name="connsiteY6" fmla="*/ 735866 h 140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9555" h="1409074">
                <a:moveTo>
                  <a:pt x="35597" y="735866"/>
                </a:moveTo>
                <a:cubicBezTo>
                  <a:pt x="144979" y="519140"/>
                  <a:pt x="539967" y="19862"/>
                  <a:pt x="947110" y="620"/>
                </a:cubicBezTo>
                <a:cubicBezTo>
                  <a:pt x="1354253" y="-18622"/>
                  <a:pt x="2161449" y="414828"/>
                  <a:pt x="2478453" y="620414"/>
                </a:cubicBezTo>
                <a:cubicBezTo>
                  <a:pt x="2795457" y="826000"/>
                  <a:pt x="3047642" y="1103490"/>
                  <a:pt x="2849135" y="1234133"/>
                </a:cubicBezTo>
                <a:cubicBezTo>
                  <a:pt x="2650628" y="1364776"/>
                  <a:pt x="1713795" y="1393133"/>
                  <a:pt x="1287409" y="1404273"/>
                </a:cubicBezTo>
                <a:cubicBezTo>
                  <a:pt x="861023" y="1415413"/>
                  <a:pt x="496418" y="1416425"/>
                  <a:pt x="290821" y="1300973"/>
                </a:cubicBezTo>
                <a:cubicBezTo>
                  <a:pt x="85224" y="1185521"/>
                  <a:pt x="-73785" y="952592"/>
                  <a:pt x="35597" y="735866"/>
                </a:cubicBezTo>
                <a:close/>
              </a:path>
            </a:pathLst>
          </a:cu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91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BC Carwarp 2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819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292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1F497D"/>
                </a:solidFill>
              </a:rPr>
              <a:t>Crop Outlook Panel</a:t>
            </a:r>
            <a:endParaRPr lang="en-US" sz="5400" b="1" dirty="0">
              <a:solidFill>
                <a:srgbClr val="1F497D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9937" y="2551837"/>
            <a:ext cx="68882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 smtClean="0"/>
              <a:t>Michelle Kerr 		Riordan Grain</a:t>
            </a:r>
            <a:endParaRPr lang="en-AU" sz="3200" dirty="0"/>
          </a:p>
          <a:p>
            <a:r>
              <a:rPr lang="en-AU" sz="3200" dirty="0" smtClean="0"/>
              <a:t>Ian Wentworth</a:t>
            </a:r>
            <a:r>
              <a:rPr lang="en-AU" sz="3200" dirty="0"/>
              <a:t>		</a:t>
            </a:r>
            <a:r>
              <a:rPr lang="en-AU" sz="3200" dirty="0" smtClean="0"/>
              <a:t>JK Milling</a:t>
            </a:r>
            <a:endParaRPr lang="en-AU" sz="3200" dirty="0"/>
          </a:p>
          <a:p>
            <a:r>
              <a:rPr lang="en-AU" sz="3200" dirty="0" smtClean="0"/>
              <a:t>Bill </a:t>
            </a:r>
            <a:r>
              <a:rPr lang="en-AU" sz="3200" dirty="0" err="1" smtClean="0"/>
              <a:t>Donnellon</a:t>
            </a:r>
            <a:r>
              <a:rPr lang="en-AU" sz="3200" dirty="0" smtClean="0"/>
              <a:t>     	</a:t>
            </a:r>
            <a:r>
              <a:rPr lang="en-AU" sz="3200" dirty="0" err="1" smtClean="0"/>
              <a:t>Donnellon</a:t>
            </a:r>
            <a:r>
              <a:rPr lang="en-AU" sz="3200" dirty="0" smtClean="0"/>
              <a:t> Bulk </a:t>
            </a:r>
            <a:endParaRPr lang="en-AU" sz="3200" dirty="0"/>
          </a:p>
          <a:p>
            <a:r>
              <a:rPr lang="en-AU" sz="3200" dirty="0" smtClean="0"/>
              <a:t>Brad Cullen	</a:t>
            </a:r>
            <a:r>
              <a:rPr lang="en-AU" sz="3200" dirty="0"/>
              <a:t>	</a:t>
            </a:r>
            <a:r>
              <a:rPr lang="en-AU" sz="3200" dirty="0" smtClean="0"/>
              <a:t>	Emerald Grain</a:t>
            </a:r>
          </a:p>
          <a:p>
            <a:r>
              <a:rPr lang="en-AU" sz="3200" dirty="0" smtClean="0"/>
              <a:t>Richard </a:t>
            </a:r>
            <a:r>
              <a:rPr lang="en-AU" sz="3200" dirty="0" err="1" smtClean="0"/>
              <a:t>Wilkens</a:t>
            </a:r>
            <a:r>
              <a:rPr lang="en-AU" sz="3200" dirty="0" smtClean="0"/>
              <a:t>		</a:t>
            </a:r>
            <a:r>
              <a:rPr lang="en-AU" sz="3200" dirty="0" err="1" smtClean="0"/>
              <a:t>Wilken</a:t>
            </a:r>
            <a:r>
              <a:rPr lang="en-AU" sz="3200" dirty="0" smtClean="0"/>
              <a:t> Storage</a:t>
            </a:r>
            <a:endParaRPr lang="en-AU" sz="3200" dirty="0"/>
          </a:p>
          <a:p>
            <a:r>
              <a:rPr lang="en-AU" sz="3200" dirty="0" smtClean="0"/>
              <a:t>Peter </a:t>
            </a:r>
            <a:r>
              <a:rPr lang="en-AU" sz="3200" dirty="0" err="1"/>
              <a:t>Gerhardy</a:t>
            </a:r>
            <a:r>
              <a:rPr lang="en-AU" sz="3200" dirty="0"/>
              <a:t> </a:t>
            </a:r>
            <a:r>
              <a:rPr lang="en-AU" sz="3200" dirty="0" smtClean="0"/>
              <a:t>	 	Hanlon Enterprises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65558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C Manang Sceptre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66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BC Nandaly wht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56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C SH Can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95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C Ultima bl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3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Southern Mallee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5" name="Picture 4" descr="Overall ma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13" y="1485230"/>
            <a:ext cx="9144000" cy="5356236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2331613" y="2985345"/>
            <a:ext cx="1952490" cy="729751"/>
          </a:xfrm>
          <a:custGeom>
            <a:avLst/>
            <a:gdLst>
              <a:gd name="connsiteX0" fmla="*/ 35597 w 2919555"/>
              <a:gd name="connsiteY0" fmla="*/ 735866 h 1409074"/>
              <a:gd name="connsiteX1" fmla="*/ 947110 w 2919555"/>
              <a:gd name="connsiteY1" fmla="*/ 620 h 1409074"/>
              <a:gd name="connsiteX2" fmla="*/ 2478453 w 2919555"/>
              <a:gd name="connsiteY2" fmla="*/ 620414 h 1409074"/>
              <a:gd name="connsiteX3" fmla="*/ 2849135 w 2919555"/>
              <a:gd name="connsiteY3" fmla="*/ 1234133 h 1409074"/>
              <a:gd name="connsiteX4" fmla="*/ 1287409 w 2919555"/>
              <a:gd name="connsiteY4" fmla="*/ 1404273 h 1409074"/>
              <a:gd name="connsiteX5" fmla="*/ 290821 w 2919555"/>
              <a:gd name="connsiteY5" fmla="*/ 1300973 h 1409074"/>
              <a:gd name="connsiteX6" fmla="*/ 35597 w 2919555"/>
              <a:gd name="connsiteY6" fmla="*/ 735866 h 140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9555" h="1409074">
                <a:moveTo>
                  <a:pt x="35597" y="735866"/>
                </a:moveTo>
                <a:cubicBezTo>
                  <a:pt x="144979" y="519140"/>
                  <a:pt x="539967" y="19862"/>
                  <a:pt x="947110" y="620"/>
                </a:cubicBezTo>
                <a:cubicBezTo>
                  <a:pt x="1354253" y="-18622"/>
                  <a:pt x="2161449" y="414828"/>
                  <a:pt x="2478453" y="620414"/>
                </a:cubicBezTo>
                <a:cubicBezTo>
                  <a:pt x="2795457" y="826000"/>
                  <a:pt x="3047642" y="1103490"/>
                  <a:pt x="2849135" y="1234133"/>
                </a:cubicBezTo>
                <a:cubicBezTo>
                  <a:pt x="2650628" y="1364776"/>
                  <a:pt x="1713795" y="1393133"/>
                  <a:pt x="1287409" y="1404273"/>
                </a:cubicBezTo>
                <a:cubicBezTo>
                  <a:pt x="861023" y="1415413"/>
                  <a:pt x="496418" y="1416425"/>
                  <a:pt x="290821" y="1300973"/>
                </a:cubicBezTo>
                <a:cubicBezTo>
                  <a:pt x="85224" y="1185521"/>
                  <a:pt x="-73785" y="952592"/>
                  <a:pt x="35597" y="735866"/>
                </a:cubicBezTo>
                <a:close/>
              </a:path>
            </a:pathLst>
          </a:cu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75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D rainfall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0"/>
            <a:ext cx="4857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81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D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85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41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BD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36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BD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36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Rainfall Nov Dec Jan</a:t>
            </a:r>
            <a:endParaRPr lang="en-US" dirty="0"/>
          </a:p>
        </p:txBody>
      </p:sp>
      <p:pic>
        <p:nvPicPr>
          <p:cNvPr id="6" name="Picture 5" descr="NDJ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506" y="1248790"/>
            <a:ext cx="7553587" cy="562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73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BD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366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BD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36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Rainfall Feb Mar Apr</a:t>
            </a:r>
            <a:endParaRPr lang="en-US" dirty="0"/>
          </a:p>
        </p:txBody>
      </p:sp>
      <p:pic>
        <p:nvPicPr>
          <p:cNvPr id="7" name="Picture 6" descr="FM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4848" y="1303454"/>
            <a:ext cx="7174466" cy="533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9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Rainfall May June July</a:t>
            </a:r>
            <a:endParaRPr lang="en-US" dirty="0"/>
          </a:p>
        </p:txBody>
      </p:sp>
      <p:pic>
        <p:nvPicPr>
          <p:cNvPr id="3" name="Picture 2" descr="MJJ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670" y="1437458"/>
            <a:ext cx="6994379" cy="520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5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Rainfall Aug </a:t>
            </a:r>
            <a:endParaRPr lang="en-US" dirty="0"/>
          </a:p>
        </p:txBody>
      </p:sp>
      <p:pic>
        <p:nvPicPr>
          <p:cNvPr id="4" name="Picture 3" descr="Au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3282" y="1247030"/>
            <a:ext cx="7250290" cy="539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33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Southern Plains NSW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3" name="Picture 2" descr="NSW ma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6840"/>
            <a:ext cx="9144000" cy="541920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722870" y="2859689"/>
            <a:ext cx="429446" cy="28505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152316" y="1671959"/>
            <a:ext cx="1690372" cy="11877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4915785" y="1671959"/>
            <a:ext cx="3444705" cy="7765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719854" y="2448552"/>
            <a:ext cx="2640636" cy="32616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22870" y="5710241"/>
            <a:ext cx="29969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891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IMG_189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21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189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75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4969</TotalTime>
  <Words>40</Words>
  <Application>Microsoft Macintosh PowerPoint</Application>
  <PresentationFormat>On-screen Show (4:3)</PresentationFormat>
  <Paragraphs>25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GIAV 2018 Annual Meeting Crop Outlook Panel</vt:lpstr>
      <vt:lpstr>Crop Outlook Panel</vt:lpstr>
      <vt:lpstr>Rainfall Nov Dec Jan</vt:lpstr>
      <vt:lpstr>Rainfall Feb Mar Apr</vt:lpstr>
      <vt:lpstr>Rainfall May June July</vt:lpstr>
      <vt:lpstr>Rainfall Aug </vt:lpstr>
      <vt:lpstr>Southern Plains NSW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Comments</vt:lpstr>
      <vt:lpstr>Northern Mallee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Southern Mallee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Colin Peace</dc:creator>
  <cp:keywords/>
  <dc:description/>
  <cp:lastModifiedBy>Colin Peace</cp:lastModifiedBy>
  <cp:revision>94</cp:revision>
  <cp:lastPrinted>2017-10-12T05:53:00Z</cp:lastPrinted>
  <dcterms:created xsi:type="dcterms:W3CDTF">2015-08-17T11:43:01Z</dcterms:created>
  <dcterms:modified xsi:type="dcterms:W3CDTF">2018-09-04T10:50:16Z</dcterms:modified>
  <cp:category/>
</cp:coreProperties>
</file>