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2" r:id="rId3"/>
    <p:sldId id="267" r:id="rId4"/>
    <p:sldId id="268" r:id="rId5"/>
    <p:sldId id="324" r:id="rId6"/>
    <p:sldId id="326" r:id="rId7"/>
    <p:sldId id="329" r:id="rId8"/>
    <p:sldId id="327" r:id="rId9"/>
    <p:sldId id="328" r:id="rId10"/>
    <p:sldId id="332" r:id="rId11"/>
    <p:sldId id="333" r:id="rId12"/>
    <p:sldId id="266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259" r:id="rId24"/>
    <p:sldId id="294" r:id="rId25"/>
    <p:sldId id="306" r:id="rId26"/>
    <p:sldId id="279" r:id="rId27"/>
    <p:sldId id="330" r:id="rId28"/>
    <p:sldId id="293" r:id="rId29"/>
    <p:sldId id="33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98" autoAdjust="0"/>
    <p:restoredTop sz="95152" autoAdjust="0"/>
  </p:normalViewPr>
  <p:slideViewPr>
    <p:cSldViewPr snapToGrid="0" snapToObjects="1">
      <p:cViewPr>
        <p:scale>
          <a:sx n="76" d="100"/>
          <a:sy n="76" d="100"/>
        </p:scale>
        <p:origin x="-17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741E-38CE-7E45-BD81-95E7EE971166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4975-E29B-F843-A243-DF2E0A9B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7802-143B-4547-8C70-E9D5B168772F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350B5-AD4B-F341-9A4E-27C5A45C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3FB07-2122-43A3-83B1-8498EB5EAD70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48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smtClean="0">
                <a:solidFill>
                  <a:schemeClr val="tx2"/>
                </a:solidFill>
              </a:rPr>
              <a:t>GIAV 2016 </a:t>
            </a:r>
            <a:r>
              <a:rPr lang="en-US" sz="5400" b="1" dirty="0" smtClean="0">
                <a:solidFill>
                  <a:schemeClr val="tx2"/>
                </a:solidFill>
              </a:rPr>
              <a:t>Annual Meeting</a:t>
            </a:r>
            <a:br>
              <a:rPr lang="en-US" sz="5400" b="1" dirty="0" smtClean="0">
                <a:solidFill>
                  <a:schemeClr val="tx2"/>
                </a:solidFill>
              </a:rPr>
            </a:br>
            <a:r>
              <a:rPr lang="en-US" dirty="0" smtClean="0"/>
              <a:t>Crop Outlook Panel Discussion</a:t>
            </a:r>
            <a:endParaRPr lang="en-US" dirty="0"/>
          </a:p>
        </p:txBody>
      </p:sp>
      <p:pic>
        <p:nvPicPr>
          <p:cNvPr id="5" name="Content Placeholder 3" descr="imag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846" y="2108257"/>
            <a:ext cx="9256156" cy="50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04663"/>
            <a:ext cx="7848872" cy="5529887"/>
          </a:xfrm>
        </p:spPr>
      </p:pic>
    </p:spTree>
    <p:extLst>
      <p:ext uri="{BB962C8B-B14F-4D97-AF65-F5344CB8AC3E}">
        <p14:creationId xmlns:p14="http://schemas.microsoft.com/office/powerpoint/2010/main" val="118485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296370"/>
          </a:xfrm>
        </p:spPr>
        <p:txBody>
          <a:bodyPr>
            <a:normAutofit/>
          </a:bodyPr>
          <a:lstStyle/>
          <a:p>
            <a:pPr algn="ctr"/>
            <a:r>
              <a:rPr lang="en-AU" sz="6600" dirty="0" smtClean="0">
                <a:solidFill>
                  <a:schemeClr val="accent1">
                    <a:lumMod val="75000"/>
                  </a:schemeClr>
                </a:solidFill>
              </a:rPr>
              <a:t>Southern Riverina</a:t>
            </a:r>
            <a:endParaRPr lang="en-A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jgsh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28604"/>
            <a:ext cx="2563364" cy="1928826"/>
          </a:xfrm>
          <a:prstGeom prst="rect">
            <a:avLst/>
          </a:prstGeom>
        </p:spPr>
      </p:pic>
      <p:pic>
        <p:nvPicPr>
          <p:cNvPr id="5" name="Picture 4" descr="BarlowAg_Logo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00042"/>
            <a:ext cx="3244668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78645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David Barlow – 0428 262198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Jeremy Barlow – 0428 262197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6030 Newell Highway, Jerilderie  NSW  2716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5474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Southern Riverina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7259"/>
              </p:ext>
            </p:extLst>
          </p:nvPr>
        </p:nvGraphicFramePr>
        <p:xfrm>
          <a:off x="990009" y="1417638"/>
          <a:ext cx="7631462" cy="427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98"/>
                <a:gridCol w="1562297"/>
                <a:gridCol w="2254797"/>
                <a:gridCol w="1926270"/>
              </a:tblGrid>
              <a:tr h="83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50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+6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3.0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3.0 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Lentils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Chick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Pea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Faba Bean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604" y="569408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Murrumbidgee River south to Murray River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Coleambally to Tocumwal (Murray River)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Deniliquin east to Corowa and Wagga</a:t>
            </a:r>
          </a:p>
        </p:txBody>
      </p:sp>
    </p:spTree>
    <p:extLst>
      <p:ext uri="{BB962C8B-B14F-4D97-AF65-F5344CB8AC3E}">
        <p14:creationId xmlns:p14="http://schemas.microsoft.com/office/powerpoint/2010/main" val="142445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Soil moisture</a:t>
            </a:r>
          </a:p>
        </p:txBody>
      </p:sp>
      <p:pic>
        <p:nvPicPr>
          <p:cNvPr id="5" name="Picture Placeholder 4" descr="FullSizeRender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Wheat Crop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670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Foliate diseases</a:t>
            </a:r>
          </a:p>
          <a:p>
            <a:r>
              <a:rPr lang="en-AU" dirty="0" smtClean="0"/>
              <a:t>Insects, pests</a:t>
            </a:r>
          </a:p>
          <a:p>
            <a:endParaRPr lang="en-AU" dirty="0"/>
          </a:p>
        </p:txBody>
      </p:sp>
      <p:pic>
        <p:nvPicPr>
          <p:cNvPr id="5" name="Picture Placeholder 4" descr="IMG_915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Wheat Crop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614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9145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Was once used for sheep grazing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Internal fences pulled down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big cropping paddocks</a:t>
            </a:r>
            <a:endParaRPr lang="en-AU" dirty="0"/>
          </a:p>
        </p:txBody>
      </p:sp>
      <p:pic>
        <p:nvPicPr>
          <p:cNvPr id="5" name="Picture Placeholder 4" descr="IMG_892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Wheat and Canola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795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Difficult to know what variety to grow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Mixed messages from barley breeders, </a:t>
            </a:r>
            <a:r>
              <a:rPr lang="en-AU" dirty="0" err="1" smtClean="0"/>
              <a:t>maltsters</a:t>
            </a:r>
            <a:r>
              <a:rPr lang="en-AU" dirty="0" smtClean="0"/>
              <a:t> and seed distributors</a:t>
            </a:r>
            <a:endParaRPr lang="en-AU" dirty="0"/>
          </a:p>
        </p:txBody>
      </p:sp>
      <p:pic>
        <p:nvPicPr>
          <p:cNvPr id="5" name="Picture Placeholder 4" descr="IMG_918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Barley Crop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345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Foliate diseases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mosquitoes</a:t>
            </a:r>
            <a:endParaRPr lang="en-AU" dirty="0"/>
          </a:p>
        </p:txBody>
      </p:sp>
      <p:pic>
        <p:nvPicPr>
          <p:cNvPr id="5" name="Picture Placeholder 4" descr="IMG_889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Canola crop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3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Urea applied</a:t>
            </a:r>
            <a:endParaRPr lang="en-AU" dirty="0"/>
          </a:p>
        </p:txBody>
      </p:sp>
      <p:pic>
        <p:nvPicPr>
          <p:cNvPr id="5" name="Picture Placeholder 4" descr="IMG_893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Urea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009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Only water when required</a:t>
            </a:r>
            <a:endParaRPr lang="en-AU" dirty="0"/>
          </a:p>
        </p:txBody>
      </p:sp>
      <p:pic>
        <p:nvPicPr>
          <p:cNvPr id="5" name="Picture Placeholder 4" descr="IMG_912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Irrigation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916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97D"/>
                </a:solidFill>
              </a:rPr>
              <a:t>Crop Outlook Panel</a:t>
            </a:r>
            <a:endParaRPr lang="en-US" sz="5400" b="1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937" y="2551837"/>
            <a:ext cx="6888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Michelle Kerr 		Riordan Grain</a:t>
            </a:r>
            <a:endParaRPr lang="en-AU" sz="3200" dirty="0"/>
          </a:p>
          <a:p>
            <a:r>
              <a:rPr lang="en-AU" sz="3200" dirty="0"/>
              <a:t>James French			</a:t>
            </a:r>
            <a:r>
              <a:rPr lang="en-AU" sz="3200" dirty="0" err="1"/>
              <a:t>Wimpak</a:t>
            </a:r>
            <a:endParaRPr lang="en-AU" sz="3200" dirty="0"/>
          </a:p>
          <a:p>
            <a:r>
              <a:rPr lang="en-AU" sz="3200" dirty="0" smtClean="0"/>
              <a:t>Clayton Shannon	Shannon Bros</a:t>
            </a:r>
            <a:endParaRPr lang="en-AU" sz="3200" dirty="0"/>
          </a:p>
          <a:p>
            <a:r>
              <a:rPr lang="en-AU" sz="3200" dirty="0" smtClean="0"/>
              <a:t>Reagan </a:t>
            </a:r>
            <a:r>
              <a:rPr lang="en-AU" sz="3200" dirty="0"/>
              <a:t>Stroud 	</a:t>
            </a:r>
            <a:r>
              <a:rPr lang="en-AU" sz="3200" dirty="0" smtClean="0"/>
              <a:t>	</a:t>
            </a:r>
            <a:r>
              <a:rPr lang="en-AU" sz="3200" dirty="0" err="1" smtClean="0"/>
              <a:t>Pearsons</a:t>
            </a:r>
            <a:r>
              <a:rPr lang="en-AU" sz="3200" dirty="0" smtClean="0"/>
              <a:t> Group</a:t>
            </a:r>
          </a:p>
          <a:p>
            <a:r>
              <a:rPr lang="en-AU" sz="3200" dirty="0" smtClean="0"/>
              <a:t>David Barlow			Jerilderie Grain S&amp;H</a:t>
            </a:r>
            <a:endParaRPr lang="en-AU" sz="3200" dirty="0"/>
          </a:p>
          <a:p>
            <a:r>
              <a:rPr lang="en-AU" sz="3200" dirty="0" smtClean="0"/>
              <a:t>Peter </a:t>
            </a:r>
            <a:r>
              <a:rPr lang="en-AU" sz="3200" dirty="0" err="1"/>
              <a:t>Gerhardy</a:t>
            </a:r>
            <a:r>
              <a:rPr lang="en-AU" sz="3200" dirty="0"/>
              <a:t> </a:t>
            </a:r>
            <a:r>
              <a:rPr lang="en-AU" sz="3200" dirty="0" smtClean="0"/>
              <a:t>	 	Hanlon Enterprises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5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Loading canola from Jerilderie Grain Storage &amp; Handling Silos</a:t>
            </a:r>
            <a:endParaRPr lang="en-AU" dirty="0"/>
          </a:p>
        </p:txBody>
      </p:sp>
      <p:pic>
        <p:nvPicPr>
          <p:cNvPr id="5" name="Picture Placeholder 4" descr="IMG_908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Canola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43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Placeholder 4" descr="IMG_057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Harvest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06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Sealed Storage Silos</a:t>
            </a:r>
            <a:endParaRPr lang="en-AU" dirty="0"/>
          </a:p>
        </p:txBody>
      </p:sp>
      <p:pic>
        <p:nvPicPr>
          <p:cNvPr id="5" name="Picture Placeholder 4" descr="IMG_910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85728"/>
            <a:ext cx="8686800" cy="421484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Silos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81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Southern Plains NSW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NSW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840"/>
            <a:ext cx="9144000" cy="54192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722870" y="2859689"/>
            <a:ext cx="429446" cy="2850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52316" y="1671959"/>
            <a:ext cx="1690372" cy="1187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15785" y="1671959"/>
            <a:ext cx="3444705" cy="776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19854" y="2448552"/>
            <a:ext cx="2640636" cy="3261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22870" y="5710241"/>
            <a:ext cx="29969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143179" y="2941916"/>
            <a:ext cx="3526938" cy="1549377"/>
          </a:xfrm>
          <a:custGeom>
            <a:avLst/>
            <a:gdLst>
              <a:gd name="connsiteX0" fmla="*/ 0 w 3526938"/>
              <a:gd name="connsiteY0" fmla="*/ 0 h 1549377"/>
              <a:gd name="connsiteX1" fmla="*/ 0 w 3526938"/>
              <a:gd name="connsiteY1" fmla="*/ 0 h 1549377"/>
              <a:gd name="connsiteX2" fmla="*/ 73097 w 3526938"/>
              <a:gd name="connsiteY2" fmla="*/ 27410 h 1549377"/>
              <a:gd name="connsiteX3" fmla="*/ 127920 w 3526938"/>
              <a:gd name="connsiteY3" fmla="*/ 45682 h 1549377"/>
              <a:gd name="connsiteX4" fmla="*/ 155331 w 3526938"/>
              <a:gd name="connsiteY4" fmla="*/ 63955 h 1549377"/>
              <a:gd name="connsiteX5" fmla="*/ 210154 w 3526938"/>
              <a:gd name="connsiteY5" fmla="*/ 82228 h 1549377"/>
              <a:gd name="connsiteX6" fmla="*/ 237565 w 3526938"/>
              <a:gd name="connsiteY6" fmla="*/ 100501 h 1549377"/>
              <a:gd name="connsiteX7" fmla="*/ 255840 w 3526938"/>
              <a:gd name="connsiteY7" fmla="*/ 118773 h 1549377"/>
              <a:gd name="connsiteX8" fmla="*/ 283251 w 3526938"/>
              <a:gd name="connsiteY8" fmla="*/ 127910 h 1549377"/>
              <a:gd name="connsiteX9" fmla="*/ 319800 w 3526938"/>
              <a:gd name="connsiteY9" fmla="*/ 155319 h 1549377"/>
              <a:gd name="connsiteX10" fmla="*/ 383760 w 3526938"/>
              <a:gd name="connsiteY10" fmla="*/ 182728 h 1549377"/>
              <a:gd name="connsiteX11" fmla="*/ 429446 w 3526938"/>
              <a:gd name="connsiteY11" fmla="*/ 219274 h 1549377"/>
              <a:gd name="connsiteX12" fmla="*/ 447720 w 3526938"/>
              <a:gd name="connsiteY12" fmla="*/ 274092 h 1549377"/>
              <a:gd name="connsiteX13" fmla="*/ 456857 w 3526938"/>
              <a:gd name="connsiteY13" fmla="*/ 301501 h 1549377"/>
              <a:gd name="connsiteX14" fmla="*/ 465994 w 3526938"/>
              <a:gd name="connsiteY14" fmla="*/ 328910 h 1549377"/>
              <a:gd name="connsiteX15" fmla="*/ 484268 w 3526938"/>
              <a:gd name="connsiteY15" fmla="*/ 356319 h 1549377"/>
              <a:gd name="connsiteX16" fmla="*/ 539091 w 3526938"/>
              <a:gd name="connsiteY16" fmla="*/ 429411 h 1549377"/>
              <a:gd name="connsiteX17" fmla="*/ 566503 w 3526938"/>
              <a:gd name="connsiteY17" fmla="*/ 475092 h 1549377"/>
              <a:gd name="connsiteX18" fmla="*/ 584777 w 3526938"/>
              <a:gd name="connsiteY18" fmla="*/ 539047 h 1549377"/>
              <a:gd name="connsiteX19" fmla="*/ 612188 w 3526938"/>
              <a:gd name="connsiteY19" fmla="*/ 630411 h 1549377"/>
              <a:gd name="connsiteX20" fmla="*/ 630463 w 3526938"/>
              <a:gd name="connsiteY20" fmla="*/ 648684 h 1549377"/>
              <a:gd name="connsiteX21" fmla="*/ 639600 w 3526938"/>
              <a:gd name="connsiteY21" fmla="*/ 676093 h 1549377"/>
              <a:gd name="connsiteX22" fmla="*/ 694423 w 3526938"/>
              <a:gd name="connsiteY22" fmla="*/ 712639 h 1549377"/>
              <a:gd name="connsiteX23" fmla="*/ 712697 w 3526938"/>
              <a:gd name="connsiteY23" fmla="*/ 740048 h 1549377"/>
              <a:gd name="connsiteX24" fmla="*/ 794931 w 3526938"/>
              <a:gd name="connsiteY24" fmla="*/ 785730 h 1549377"/>
              <a:gd name="connsiteX25" fmla="*/ 813206 w 3526938"/>
              <a:gd name="connsiteY25" fmla="*/ 840548 h 1549377"/>
              <a:gd name="connsiteX26" fmla="*/ 840617 w 3526938"/>
              <a:gd name="connsiteY26" fmla="*/ 858821 h 1549377"/>
              <a:gd name="connsiteX27" fmla="*/ 868029 w 3526938"/>
              <a:gd name="connsiteY27" fmla="*/ 886230 h 1549377"/>
              <a:gd name="connsiteX28" fmla="*/ 904577 w 3526938"/>
              <a:gd name="connsiteY28" fmla="*/ 904503 h 1549377"/>
              <a:gd name="connsiteX29" fmla="*/ 941126 w 3526938"/>
              <a:gd name="connsiteY29" fmla="*/ 931912 h 1549377"/>
              <a:gd name="connsiteX30" fmla="*/ 1014223 w 3526938"/>
              <a:gd name="connsiteY30" fmla="*/ 950185 h 1549377"/>
              <a:gd name="connsiteX31" fmla="*/ 1041634 w 3526938"/>
              <a:gd name="connsiteY31" fmla="*/ 959321 h 1549377"/>
              <a:gd name="connsiteX32" fmla="*/ 1233514 w 3526938"/>
              <a:gd name="connsiteY32" fmla="*/ 968457 h 1549377"/>
              <a:gd name="connsiteX33" fmla="*/ 1270063 w 3526938"/>
              <a:gd name="connsiteY33" fmla="*/ 977594 h 1549377"/>
              <a:gd name="connsiteX34" fmla="*/ 1352297 w 3526938"/>
              <a:gd name="connsiteY34" fmla="*/ 995867 h 1549377"/>
              <a:gd name="connsiteX35" fmla="*/ 1379709 w 3526938"/>
              <a:gd name="connsiteY35" fmla="*/ 1014139 h 1549377"/>
              <a:gd name="connsiteX36" fmla="*/ 1425395 w 3526938"/>
              <a:gd name="connsiteY36" fmla="*/ 1032412 h 1549377"/>
              <a:gd name="connsiteX37" fmla="*/ 1480217 w 3526938"/>
              <a:gd name="connsiteY37" fmla="*/ 1068958 h 1549377"/>
              <a:gd name="connsiteX38" fmla="*/ 1498492 w 3526938"/>
              <a:gd name="connsiteY38" fmla="*/ 1087230 h 1549377"/>
              <a:gd name="connsiteX39" fmla="*/ 1535040 w 3526938"/>
              <a:gd name="connsiteY39" fmla="*/ 1096367 h 1549377"/>
              <a:gd name="connsiteX40" fmla="*/ 1562452 w 3526938"/>
              <a:gd name="connsiteY40" fmla="*/ 1105503 h 1549377"/>
              <a:gd name="connsiteX41" fmla="*/ 1589863 w 3526938"/>
              <a:gd name="connsiteY41" fmla="*/ 1123776 h 1549377"/>
              <a:gd name="connsiteX42" fmla="*/ 1653823 w 3526938"/>
              <a:gd name="connsiteY42" fmla="*/ 1142049 h 1549377"/>
              <a:gd name="connsiteX43" fmla="*/ 1745195 w 3526938"/>
              <a:gd name="connsiteY43" fmla="*/ 1160321 h 1549377"/>
              <a:gd name="connsiteX44" fmla="*/ 1827429 w 3526938"/>
              <a:gd name="connsiteY44" fmla="*/ 1187731 h 1549377"/>
              <a:gd name="connsiteX45" fmla="*/ 1854840 w 3526938"/>
              <a:gd name="connsiteY45" fmla="*/ 1196867 h 1549377"/>
              <a:gd name="connsiteX46" fmla="*/ 1891389 w 3526938"/>
              <a:gd name="connsiteY46" fmla="*/ 1215140 h 1549377"/>
              <a:gd name="connsiteX47" fmla="*/ 1909663 w 3526938"/>
              <a:gd name="connsiteY47" fmla="*/ 1242549 h 1549377"/>
              <a:gd name="connsiteX48" fmla="*/ 1973623 w 3526938"/>
              <a:gd name="connsiteY48" fmla="*/ 1260822 h 1549377"/>
              <a:gd name="connsiteX49" fmla="*/ 2001035 w 3526938"/>
              <a:gd name="connsiteY49" fmla="*/ 1242549 h 1549377"/>
              <a:gd name="connsiteX50" fmla="*/ 2028446 w 3526938"/>
              <a:gd name="connsiteY50" fmla="*/ 1251685 h 1549377"/>
              <a:gd name="connsiteX51" fmla="*/ 2074132 w 3526938"/>
              <a:gd name="connsiteY51" fmla="*/ 1279094 h 1549377"/>
              <a:gd name="connsiteX52" fmla="*/ 2138092 w 3526938"/>
              <a:gd name="connsiteY52" fmla="*/ 1306504 h 1549377"/>
              <a:gd name="connsiteX53" fmla="*/ 2220326 w 3526938"/>
              <a:gd name="connsiteY53" fmla="*/ 1333913 h 1549377"/>
              <a:gd name="connsiteX54" fmla="*/ 2247738 w 3526938"/>
              <a:gd name="connsiteY54" fmla="*/ 1343049 h 1549377"/>
              <a:gd name="connsiteX55" fmla="*/ 2329972 w 3526938"/>
              <a:gd name="connsiteY55" fmla="*/ 1352186 h 1549377"/>
              <a:gd name="connsiteX56" fmla="*/ 2421344 w 3526938"/>
              <a:gd name="connsiteY56" fmla="*/ 1370458 h 1549377"/>
              <a:gd name="connsiteX57" fmla="*/ 2457892 w 3526938"/>
              <a:gd name="connsiteY57" fmla="*/ 1379595 h 1549377"/>
              <a:gd name="connsiteX58" fmla="*/ 2530989 w 3526938"/>
              <a:gd name="connsiteY58" fmla="*/ 1370458 h 1549377"/>
              <a:gd name="connsiteX59" fmla="*/ 2558401 w 3526938"/>
              <a:gd name="connsiteY59" fmla="*/ 1361322 h 1549377"/>
              <a:gd name="connsiteX60" fmla="*/ 2695458 w 3526938"/>
              <a:gd name="connsiteY60" fmla="*/ 1370458 h 1549377"/>
              <a:gd name="connsiteX61" fmla="*/ 2768555 w 3526938"/>
              <a:gd name="connsiteY61" fmla="*/ 1388731 h 1549377"/>
              <a:gd name="connsiteX62" fmla="*/ 2841652 w 3526938"/>
              <a:gd name="connsiteY62" fmla="*/ 1416140 h 1549377"/>
              <a:gd name="connsiteX63" fmla="*/ 2905612 w 3526938"/>
              <a:gd name="connsiteY63" fmla="*/ 1452686 h 1549377"/>
              <a:gd name="connsiteX64" fmla="*/ 2942161 w 3526938"/>
              <a:gd name="connsiteY64" fmla="*/ 1461822 h 1549377"/>
              <a:gd name="connsiteX65" fmla="*/ 2996984 w 3526938"/>
              <a:gd name="connsiteY65" fmla="*/ 1480095 h 1549377"/>
              <a:gd name="connsiteX66" fmla="*/ 3024395 w 3526938"/>
              <a:gd name="connsiteY66" fmla="*/ 1489231 h 1549377"/>
              <a:gd name="connsiteX67" fmla="*/ 3252824 w 3526938"/>
              <a:gd name="connsiteY67" fmla="*/ 1498368 h 1549377"/>
              <a:gd name="connsiteX68" fmla="*/ 3325921 w 3526938"/>
              <a:gd name="connsiteY68" fmla="*/ 1507504 h 1549377"/>
              <a:gd name="connsiteX69" fmla="*/ 3389881 w 3526938"/>
              <a:gd name="connsiteY69" fmla="*/ 1525777 h 1549377"/>
              <a:gd name="connsiteX70" fmla="*/ 3526938 w 3526938"/>
              <a:gd name="connsiteY70" fmla="*/ 1544050 h 1549377"/>
              <a:gd name="connsiteX71" fmla="*/ 3526938 w 3526938"/>
              <a:gd name="connsiteY71" fmla="*/ 1544050 h 154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6938" h="1549377">
                <a:moveTo>
                  <a:pt x="0" y="0"/>
                </a:moveTo>
                <a:lnTo>
                  <a:pt x="0" y="0"/>
                </a:lnTo>
                <a:lnTo>
                  <a:pt x="73097" y="27410"/>
                </a:lnTo>
                <a:cubicBezTo>
                  <a:pt x="91238" y="33888"/>
                  <a:pt x="127920" y="45682"/>
                  <a:pt x="127920" y="45682"/>
                </a:cubicBezTo>
                <a:cubicBezTo>
                  <a:pt x="137057" y="51773"/>
                  <a:pt x="145296" y="59495"/>
                  <a:pt x="155331" y="63955"/>
                </a:cubicBezTo>
                <a:cubicBezTo>
                  <a:pt x="172934" y="71778"/>
                  <a:pt x="194126" y="71543"/>
                  <a:pt x="210154" y="82228"/>
                </a:cubicBezTo>
                <a:cubicBezTo>
                  <a:pt x="219291" y="88319"/>
                  <a:pt x="228990" y="93642"/>
                  <a:pt x="237565" y="100501"/>
                </a:cubicBezTo>
                <a:cubicBezTo>
                  <a:pt x="244292" y="105882"/>
                  <a:pt x="248453" y="114341"/>
                  <a:pt x="255840" y="118773"/>
                </a:cubicBezTo>
                <a:cubicBezTo>
                  <a:pt x="264099" y="123728"/>
                  <a:pt x="274114" y="124864"/>
                  <a:pt x="283251" y="127910"/>
                </a:cubicBezTo>
                <a:cubicBezTo>
                  <a:pt x="295434" y="137046"/>
                  <a:pt x="306886" y="147249"/>
                  <a:pt x="319800" y="155319"/>
                </a:cubicBezTo>
                <a:cubicBezTo>
                  <a:pt x="345611" y="171449"/>
                  <a:pt x="357111" y="173846"/>
                  <a:pt x="383760" y="182728"/>
                </a:cubicBezTo>
                <a:cubicBezTo>
                  <a:pt x="393442" y="189182"/>
                  <a:pt x="422937" y="206256"/>
                  <a:pt x="429446" y="219274"/>
                </a:cubicBezTo>
                <a:cubicBezTo>
                  <a:pt x="438061" y="236501"/>
                  <a:pt x="441629" y="255819"/>
                  <a:pt x="447720" y="274092"/>
                </a:cubicBezTo>
                <a:lnTo>
                  <a:pt x="456857" y="301501"/>
                </a:lnTo>
                <a:cubicBezTo>
                  <a:pt x="459903" y="310637"/>
                  <a:pt x="460652" y="320897"/>
                  <a:pt x="465994" y="328910"/>
                </a:cubicBezTo>
                <a:cubicBezTo>
                  <a:pt x="472085" y="338046"/>
                  <a:pt x="477408" y="347745"/>
                  <a:pt x="484268" y="356319"/>
                </a:cubicBezTo>
                <a:cubicBezTo>
                  <a:pt x="509009" y="387242"/>
                  <a:pt x="520874" y="374763"/>
                  <a:pt x="539091" y="429411"/>
                </a:cubicBezTo>
                <a:cubicBezTo>
                  <a:pt x="550952" y="464992"/>
                  <a:pt x="541418" y="450011"/>
                  <a:pt x="566503" y="475092"/>
                </a:cubicBezTo>
                <a:cubicBezTo>
                  <a:pt x="595067" y="589342"/>
                  <a:pt x="558561" y="447296"/>
                  <a:pt x="584777" y="539047"/>
                </a:cubicBezTo>
                <a:cubicBezTo>
                  <a:pt x="589746" y="556437"/>
                  <a:pt x="603502" y="621726"/>
                  <a:pt x="612188" y="630411"/>
                </a:cubicBezTo>
                <a:lnTo>
                  <a:pt x="630463" y="648684"/>
                </a:lnTo>
                <a:cubicBezTo>
                  <a:pt x="633509" y="657820"/>
                  <a:pt x="632790" y="669283"/>
                  <a:pt x="639600" y="676093"/>
                </a:cubicBezTo>
                <a:cubicBezTo>
                  <a:pt x="655130" y="691622"/>
                  <a:pt x="694423" y="712639"/>
                  <a:pt x="694423" y="712639"/>
                </a:cubicBezTo>
                <a:cubicBezTo>
                  <a:pt x="700514" y="721775"/>
                  <a:pt x="704932" y="732284"/>
                  <a:pt x="712697" y="740048"/>
                </a:cubicBezTo>
                <a:cubicBezTo>
                  <a:pt x="741670" y="769019"/>
                  <a:pt x="757398" y="770718"/>
                  <a:pt x="794931" y="785730"/>
                </a:cubicBezTo>
                <a:cubicBezTo>
                  <a:pt x="801023" y="804003"/>
                  <a:pt x="797179" y="829864"/>
                  <a:pt x="813206" y="840548"/>
                </a:cubicBezTo>
                <a:cubicBezTo>
                  <a:pt x="822343" y="846639"/>
                  <a:pt x="832181" y="851791"/>
                  <a:pt x="840617" y="858821"/>
                </a:cubicBezTo>
                <a:cubicBezTo>
                  <a:pt x="850544" y="867093"/>
                  <a:pt x="857514" y="878720"/>
                  <a:pt x="868029" y="886230"/>
                </a:cubicBezTo>
                <a:cubicBezTo>
                  <a:pt x="879113" y="894146"/>
                  <a:pt x="893027" y="897285"/>
                  <a:pt x="904577" y="904503"/>
                </a:cubicBezTo>
                <a:cubicBezTo>
                  <a:pt x="917491" y="912573"/>
                  <a:pt x="927904" y="924357"/>
                  <a:pt x="941126" y="931912"/>
                </a:cubicBezTo>
                <a:cubicBezTo>
                  <a:pt x="957369" y="941193"/>
                  <a:pt x="1000860" y="946844"/>
                  <a:pt x="1014223" y="950185"/>
                </a:cubicBezTo>
                <a:cubicBezTo>
                  <a:pt x="1023567" y="952521"/>
                  <a:pt x="1032036" y="958521"/>
                  <a:pt x="1041634" y="959321"/>
                </a:cubicBezTo>
                <a:cubicBezTo>
                  <a:pt x="1105445" y="964638"/>
                  <a:pt x="1169554" y="965412"/>
                  <a:pt x="1233514" y="968457"/>
                </a:cubicBezTo>
                <a:cubicBezTo>
                  <a:pt x="1245697" y="971503"/>
                  <a:pt x="1257749" y="975131"/>
                  <a:pt x="1270063" y="977594"/>
                </a:cubicBezTo>
                <a:cubicBezTo>
                  <a:pt x="1293469" y="982275"/>
                  <a:pt x="1328582" y="984011"/>
                  <a:pt x="1352297" y="995867"/>
                </a:cubicBezTo>
                <a:cubicBezTo>
                  <a:pt x="1362119" y="1000778"/>
                  <a:pt x="1369887" y="1009228"/>
                  <a:pt x="1379709" y="1014139"/>
                </a:cubicBezTo>
                <a:cubicBezTo>
                  <a:pt x="1394379" y="1021473"/>
                  <a:pt x="1410996" y="1024558"/>
                  <a:pt x="1425395" y="1032412"/>
                </a:cubicBezTo>
                <a:cubicBezTo>
                  <a:pt x="1444676" y="1042928"/>
                  <a:pt x="1464686" y="1053430"/>
                  <a:pt x="1480217" y="1068958"/>
                </a:cubicBezTo>
                <a:cubicBezTo>
                  <a:pt x="1486309" y="1075049"/>
                  <a:pt x="1490787" y="1083378"/>
                  <a:pt x="1498492" y="1087230"/>
                </a:cubicBezTo>
                <a:cubicBezTo>
                  <a:pt x="1509724" y="1092846"/>
                  <a:pt x="1522965" y="1092917"/>
                  <a:pt x="1535040" y="1096367"/>
                </a:cubicBezTo>
                <a:cubicBezTo>
                  <a:pt x="1544301" y="1099013"/>
                  <a:pt x="1553315" y="1102458"/>
                  <a:pt x="1562452" y="1105503"/>
                </a:cubicBezTo>
                <a:cubicBezTo>
                  <a:pt x="1571589" y="1111594"/>
                  <a:pt x="1580041" y="1118865"/>
                  <a:pt x="1589863" y="1123776"/>
                </a:cubicBezTo>
                <a:cubicBezTo>
                  <a:pt x="1604462" y="1131075"/>
                  <a:pt x="1640170" y="1138148"/>
                  <a:pt x="1653823" y="1142049"/>
                </a:cubicBezTo>
                <a:cubicBezTo>
                  <a:pt x="1717605" y="1160271"/>
                  <a:pt x="1636061" y="1144732"/>
                  <a:pt x="1745195" y="1160321"/>
                </a:cubicBezTo>
                <a:lnTo>
                  <a:pt x="1827429" y="1187731"/>
                </a:lnTo>
                <a:cubicBezTo>
                  <a:pt x="1836566" y="1190776"/>
                  <a:pt x="1846226" y="1192560"/>
                  <a:pt x="1854840" y="1196867"/>
                </a:cubicBezTo>
                <a:lnTo>
                  <a:pt x="1891389" y="1215140"/>
                </a:lnTo>
                <a:cubicBezTo>
                  <a:pt x="1897480" y="1224276"/>
                  <a:pt x="1901088" y="1235690"/>
                  <a:pt x="1909663" y="1242549"/>
                </a:cubicBezTo>
                <a:cubicBezTo>
                  <a:pt x="1915619" y="1247313"/>
                  <a:pt x="1971239" y="1260226"/>
                  <a:pt x="1973623" y="1260822"/>
                </a:cubicBezTo>
                <a:cubicBezTo>
                  <a:pt x="2015081" y="1302273"/>
                  <a:pt x="1968959" y="1266604"/>
                  <a:pt x="2001035" y="1242549"/>
                </a:cubicBezTo>
                <a:cubicBezTo>
                  <a:pt x="2008740" y="1236771"/>
                  <a:pt x="2019309" y="1248640"/>
                  <a:pt x="2028446" y="1251685"/>
                </a:cubicBezTo>
                <a:cubicBezTo>
                  <a:pt x="2064142" y="1287377"/>
                  <a:pt x="2026686" y="1255373"/>
                  <a:pt x="2074132" y="1279094"/>
                </a:cubicBezTo>
                <a:cubicBezTo>
                  <a:pt x="2153858" y="1318954"/>
                  <a:pt x="2043012" y="1277983"/>
                  <a:pt x="2138092" y="1306504"/>
                </a:cubicBezTo>
                <a:cubicBezTo>
                  <a:pt x="2138194" y="1306534"/>
                  <a:pt x="2206570" y="1329328"/>
                  <a:pt x="2220326" y="1333913"/>
                </a:cubicBezTo>
                <a:cubicBezTo>
                  <a:pt x="2229463" y="1336959"/>
                  <a:pt x="2238165" y="1341985"/>
                  <a:pt x="2247738" y="1343049"/>
                </a:cubicBezTo>
                <a:lnTo>
                  <a:pt x="2329972" y="1352186"/>
                </a:lnTo>
                <a:cubicBezTo>
                  <a:pt x="2414886" y="1373412"/>
                  <a:pt x="2309297" y="1348050"/>
                  <a:pt x="2421344" y="1370458"/>
                </a:cubicBezTo>
                <a:cubicBezTo>
                  <a:pt x="2433658" y="1372921"/>
                  <a:pt x="2445709" y="1376549"/>
                  <a:pt x="2457892" y="1379595"/>
                </a:cubicBezTo>
                <a:cubicBezTo>
                  <a:pt x="2482258" y="1376549"/>
                  <a:pt x="2506830" y="1374850"/>
                  <a:pt x="2530989" y="1370458"/>
                </a:cubicBezTo>
                <a:cubicBezTo>
                  <a:pt x="2540465" y="1368735"/>
                  <a:pt x="2548770" y="1361322"/>
                  <a:pt x="2558401" y="1361322"/>
                </a:cubicBezTo>
                <a:cubicBezTo>
                  <a:pt x="2604188" y="1361322"/>
                  <a:pt x="2649772" y="1367413"/>
                  <a:pt x="2695458" y="1370458"/>
                </a:cubicBezTo>
                <a:cubicBezTo>
                  <a:pt x="2712831" y="1373932"/>
                  <a:pt x="2749826" y="1379367"/>
                  <a:pt x="2768555" y="1388731"/>
                </a:cubicBezTo>
                <a:cubicBezTo>
                  <a:pt x="2831296" y="1420099"/>
                  <a:pt x="2753510" y="1398514"/>
                  <a:pt x="2841652" y="1416140"/>
                </a:cubicBezTo>
                <a:cubicBezTo>
                  <a:pt x="2864373" y="1431286"/>
                  <a:pt x="2879118" y="1442751"/>
                  <a:pt x="2905612" y="1452686"/>
                </a:cubicBezTo>
                <a:cubicBezTo>
                  <a:pt x="2917370" y="1457095"/>
                  <a:pt x="2930133" y="1458214"/>
                  <a:pt x="2942161" y="1461822"/>
                </a:cubicBezTo>
                <a:cubicBezTo>
                  <a:pt x="2960611" y="1467357"/>
                  <a:pt x="2978710" y="1474004"/>
                  <a:pt x="2996984" y="1480095"/>
                </a:cubicBezTo>
                <a:cubicBezTo>
                  <a:pt x="3006121" y="1483140"/>
                  <a:pt x="3014772" y="1488846"/>
                  <a:pt x="3024395" y="1489231"/>
                </a:cubicBezTo>
                <a:lnTo>
                  <a:pt x="3252824" y="1498368"/>
                </a:lnTo>
                <a:cubicBezTo>
                  <a:pt x="3277190" y="1501413"/>
                  <a:pt x="3301700" y="1503467"/>
                  <a:pt x="3325921" y="1507504"/>
                </a:cubicBezTo>
                <a:cubicBezTo>
                  <a:pt x="3348862" y="1511327"/>
                  <a:pt x="3368158" y="1518537"/>
                  <a:pt x="3389881" y="1525777"/>
                </a:cubicBezTo>
                <a:cubicBezTo>
                  <a:pt x="3447704" y="1564322"/>
                  <a:pt x="3406312" y="1544050"/>
                  <a:pt x="3526938" y="1544050"/>
                </a:cubicBezTo>
                <a:lnTo>
                  <a:pt x="3526938" y="154405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24432" y="2137914"/>
            <a:ext cx="475131" cy="1781596"/>
          </a:xfrm>
          <a:custGeom>
            <a:avLst/>
            <a:gdLst>
              <a:gd name="connsiteX0" fmla="*/ 228428 w 475131"/>
              <a:gd name="connsiteY0" fmla="*/ 0 h 1781596"/>
              <a:gd name="connsiteX1" fmla="*/ 228428 w 475131"/>
              <a:gd name="connsiteY1" fmla="*/ 0 h 1781596"/>
              <a:gd name="connsiteX2" fmla="*/ 182743 w 475131"/>
              <a:gd name="connsiteY2" fmla="*/ 82228 h 1781596"/>
              <a:gd name="connsiteX3" fmla="*/ 173605 w 475131"/>
              <a:gd name="connsiteY3" fmla="*/ 118773 h 1781596"/>
              <a:gd name="connsiteX4" fmla="*/ 155331 w 475131"/>
              <a:gd name="connsiteY4" fmla="*/ 155319 h 1781596"/>
              <a:gd name="connsiteX5" fmla="*/ 146194 w 475131"/>
              <a:gd name="connsiteY5" fmla="*/ 182728 h 1781596"/>
              <a:gd name="connsiteX6" fmla="*/ 137057 w 475131"/>
              <a:gd name="connsiteY6" fmla="*/ 219274 h 1781596"/>
              <a:gd name="connsiteX7" fmla="*/ 118783 w 475131"/>
              <a:gd name="connsiteY7" fmla="*/ 246683 h 1781596"/>
              <a:gd name="connsiteX8" fmla="*/ 109645 w 475131"/>
              <a:gd name="connsiteY8" fmla="*/ 283228 h 1781596"/>
              <a:gd name="connsiteX9" fmla="*/ 100508 w 475131"/>
              <a:gd name="connsiteY9" fmla="*/ 310638 h 1781596"/>
              <a:gd name="connsiteX10" fmla="*/ 73097 w 475131"/>
              <a:gd name="connsiteY10" fmla="*/ 420274 h 1781596"/>
              <a:gd name="connsiteX11" fmla="*/ 63960 w 475131"/>
              <a:gd name="connsiteY11" fmla="*/ 456820 h 1781596"/>
              <a:gd name="connsiteX12" fmla="*/ 54823 w 475131"/>
              <a:gd name="connsiteY12" fmla="*/ 493365 h 1781596"/>
              <a:gd name="connsiteX13" fmla="*/ 45685 w 475131"/>
              <a:gd name="connsiteY13" fmla="*/ 785730 h 1781596"/>
              <a:gd name="connsiteX14" fmla="*/ 27411 w 475131"/>
              <a:gd name="connsiteY14" fmla="*/ 840548 h 1781596"/>
              <a:gd name="connsiteX15" fmla="*/ 0 w 475131"/>
              <a:gd name="connsiteY15" fmla="*/ 904503 h 1781596"/>
              <a:gd name="connsiteX16" fmla="*/ 18274 w 475131"/>
              <a:gd name="connsiteY16" fmla="*/ 1014139 h 1781596"/>
              <a:gd name="connsiteX17" fmla="*/ 27411 w 475131"/>
              <a:gd name="connsiteY17" fmla="*/ 1041548 h 1781596"/>
              <a:gd name="connsiteX18" fmla="*/ 36548 w 475131"/>
              <a:gd name="connsiteY18" fmla="*/ 1123776 h 1781596"/>
              <a:gd name="connsiteX19" fmla="*/ 63960 w 475131"/>
              <a:gd name="connsiteY19" fmla="*/ 1187731 h 1781596"/>
              <a:gd name="connsiteX20" fmla="*/ 82234 w 475131"/>
              <a:gd name="connsiteY20" fmla="*/ 1215140 h 1781596"/>
              <a:gd name="connsiteX21" fmla="*/ 91371 w 475131"/>
              <a:gd name="connsiteY21" fmla="*/ 1242549 h 1781596"/>
              <a:gd name="connsiteX22" fmla="*/ 109645 w 475131"/>
              <a:gd name="connsiteY22" fmla="*/ 1279094 h 1781596"/>
              <a:gd name="connsiteX23" fmla="*/ 137057 w 475131"/>
              <a:gd name="connsiteY23" fmla="*/ 1352186 h 1781596"/>
              <a:gd name="connsiteX24" fmla="*/ 155331 w 475131"/>
              <a:gd name="connsiteY24" fmla="*/ 1379595 h 1781596"/>
              <a:gd name="connsiteX25" fmla="*/ 164468 w 475131"/>
              <a:gd name="connsiteY25" fmla="*/ 1416140 h 1781596"/>
              <a:gd name="connsiteX26" fmla="*/ 182743 w 475131"/>
              <a:gd name="connsiteY26" fmla="*/ 1434413 h 1781596"/>
              <a:gd name="connsiteX27" fmla="*/ 191880 w 475131"/>
              <a:gd name="connsiteY27" fmla="*/ 1498368 h 1781596"/>
              <a:gd name="connsiteX28" fmla="*/ 237566 w 475131"/>
              <a:gd name="connsiteY28" fmla="*/ 1589732 h 1781596"/>
              <a:gd name="connsiteX29" fmla="*/ 264977 w 475131"/>
              <a:gd name="connsiteY29" fmla="*/ 1617141 h 1781596"/>
              <a:gd name="connsiteX30" fmla="*/ 310663 w 475131"/>
              <a:gd name="connsiteY30" fmla="*/ 1653686 h 1781596"/>
              <a:gd name="connsiteX31" fmla="*/ 338074 w 475131"/>
              <a:gd name="connsiteY31" fmla="*/ 1681095 h 1781596"/>
              <a:gd name="connsiteX32" fmla="*/ 365486 w 475131"/>
              <a:gd name="connsiteY32" fmla="*/ 1699368 h 1781596"/>
              <a:gd name="connsiteX33" fmla="*/ 402034 w 475131"/>
              <a:gd name="connsiteY33" fmla="*/ 1726777 h 1781596"/>
              <a:gd name="connsiteX34" fmla="*/ 447720 w 475131"/>
              <a:gd name="connsiteY34" fmla="*/ 1763323 h 1781596"/>
              <a:gd name="connsiteX35" fmla="*/ 475131 w 475131"/>
              <a:gd name="connsiteY35" fmla="*/ 1781596 h 1781596"/>
              <a:gd name="connsiteX36" fmla="*/ 475131 w 475131"/>
              <a:gd name="connsiteY36" fmla="*/ 1781596 h 17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5131" h="1781596">
                <a:moveTo>
                  <a:pt x="228428" y="0"/>
                </a:moveTo>
                <a:lnTo>
                  <a:pt x="228428" y="0"/>
                </a:lnTo>
                <a:cubicBezTo>
                  <a:pt x="213200" y="27409"/>
                  <a:pt x="195884" y="53759"/>
                  <a:pt x="182743" y="82228"/>
                </a:cubicBezTo>
                <a:cubicBezTo>
                  <a:pt x="177481" y="93629"/>
                  <a:pt x="178014" y="107016"/>
                  <a:pt x="173605" y="118773"/>
                </a:cubicBezTo>
                <a:cubicBezTo>
                  <a:pt x="168822" y="131526"/>
                  <a:pt x="160696" y="142800"/>
                  <a:pt x="155331" y="155319"/>
                </a:cubicBezTo>
                <a:cubicBezTo>
                  <a:pt x="151537" y="164171"/>
                  <a:pt x="148840" y="173468"/>
                  <a:pt x="146194" y="182728"/>
                </a:cubicBezTo>
                <a:cubicBezTo>
                  <a:pt x="142744" y="194802"/>
                  <a:pt x="142004" y="207732"/>
                  <a:pt x="137057" y="219274"/>
                </a:cubicBezTo>
                <a:cubicBezTo>
                  <a:pt x="132731" y="229367"/>
                  <a:pt x="124874" y="237547"/>
                  <a:pt x="118783" y="246683"/>
                </a:cubicBezTo>
                <a:cubicBezTo>
                  <a:pt x="115737" y="258865"/>
                  <a:pt x="113095" y="271155"/>
                  <a:pt x="109645" y="283228"/>
                </a:cubicBezTo>
                <a:cubicBezTo>
                  <a:pt x="106999" y="292488"/>
                  <a:pt x="103042" y="301346"/>
                  <a:pt x="100508" y="310638"/>
                </a:cubicBezTo>
                <a:cubicBezTo>
                  <a:pt x="90596" y="346981"/>
                  <a:pt x="82234" y="383729"/>
                  <a:pt x="73097" y="420274"/>
                </a:cubicBezTo>
                <a:lnTo>
                  <a:pt x="63960" y="456820"/>
                </a:lnTo>
                <a:lnTo>
                  <a:pt x="54823" y="493365"/>
                </a:lnTo>
                <a:cubicBezTo>
                  <a:pt x="51777" y="590820"/>
                  <a:pt x="53359" y="688530"/>
                  <a:pt x="45685" y="785730"/>
                </a:cubicBezTo>
                <a:cubicBezTo>
                  <a:pt x="44169" y="804931"/>
                  <a:pt x="33502" y="822275"/>
                  <a:pt x="27411" y="840548"/>
                </a:cubicBezTo>
                <a:cubicBezTo>
                  <a:pt x="13967" y="880878"/>
                  <a:pt x="22581" y="859343"/>
                  <a:pt x="0" y="904503"/>
                </a:cubicBezTo>
                <a:cubicBezTo>
                  <a:pt x="6091" y="941048"/>
                  <a:pt x="11007" y="977809"/>
                  <a:pt x="18274" y="1014139"/>
                </a:cubicBezTo>
                <a:cubicBezTo>
                  <a:pt x="20163" y="1023583"/>
                  <a:pt x="25828" y="1032048"/>
                  <a:pt x="27411" y="1041548"/>
                </a:cubicBezTo>
                <a:cubicBezTo>
                  <a:pt x="31945" y="1068751"/>
                  <a:pt x="32014" y="1096573"/>
                  <a:pt x="36548" y="1123776"/>
                </a:cubicBezTo>
                <a:cubicBezTo>
                  <a:pt x="39563" y="1141866"/>
                  <a:pt x="56127" y="1174025"/>
                  <a:pt x="63960" y="1187731"/>
                </a:cubicBezTo>
                <a:cubicBezTo>
                  <a:pt x="69408" y="1197265"/>
                  <a:pt x="77323" y="1205319"/>
                  <a:pt x="82234" y="1215140"/>
                </a:cubicBezTo>
                <a:cubicBezTo>
                  <a:pt x="86541" y="1223754"/>
                  <a:pt x="87577" y="1233697"/>
                  <a:pt x="91371" y="1242549"/>
                </a:cubicBezTo>
                <a:cubicBezTo>
                  <a:pt x="96736" y="1255067"/>
                  <a:pt x="104279" y="1266576"/>
                  <a:pt x="109645" y="1279094"/>
                </a:cubicBezTo>
                <a:cubicBezTo>
                  <a:pt x="133367" y="1334440"/>
                  <a:pt x="99204" y="1276485"/>
                  <a:pt x="137057" y="1352186"/>
                </a:cubicBezTo>
                <a:cubicBezTo>
                  <a:pt x="141968" y="1362007"/>
                  <a:pt x="149240" y="1370459"/>
                  <a:pt x="155331" y="1379595"/>
                </a:cubicBezTo>
                <a:cubicBezTo>
                  <a:pt x="158377" y="1391777"/>
                  <a:pt x="158852" y="1404909"/>
                  <a:pt x="164468" y="1416140"/>
                </a:cubicBezTo>
                <a:cubicBezTo>
                  <a:pt x="168321" y="1423845"/>
                  <a:pt x="180019" y="1426241"/>
                  <a:pt x="182743" y="1434413"/>
                </a:cubicBezTo>
                <a:cubicBezTo>
                  <a:pt x="189553" y="1454843"/>
                  <a:pt x="187037" y="1477385"/>
                  <a:pt x="191880" y="1498368"/>
                </a:cubicBezTo>
                <a:cubicBezTo>
                  <a:pt x="202654" y="1545051"/>
                  <a:pt x="208334" y="1555630"/>
                  <a:pt x="237566" y="1589732"/>
                </a:cubicBezTo>
                <a:cubicBezTo>
                  <a:pt x="245975" y="1599542"/>
                  <a:pt x="256705" y="1607215"/>
                  <a:pt x="264977" y="1617141"/>
                </a:cubicBezTo>
                <a:cubicBezTo>
                  <a:pt x="296769" y="1655288"/>
                  <a:pt x="265663" y="1638688"/>
                  <a:pt x="310663" y="1653686"/>
                </a:cubicBezTo>
                <a:cubicBezTo>
                  <a:pt x="319800" y="1662822"/>
                  <a:pt x="328147" y="1672823"/>
                  <a:pt x="338074" y="1681095"/>
                </a:cubicBezTo>
                <a:cubicBezTo>
                  <a:pt x="346510" y="1688125"/>
                  <a:pt x="356550" y="1692986"/>
                  <a:pt x="365486" y="1699368"/>
                </a:cubicBezTo>
                <a:cubicBezTo>
                  <a:pt x="377878" y="1708219"/>
                  <a:pt x="389851" y="1717641"/>
                  <a:pt x="402034" y="1726777"/>
                </a:cubicBezTo>
                <a:cubicBezTo>
                  <a:pt x="432839" y="1772983"/>
                  <a:pt x="403585" y="1741258"/>
                  <a:pt x="447720" y="1763323"/>
                </a:cubicBezTo>
                <a:cubicBezTo>
                  <a:pt x="457542" y="1768234"/>
                  <a:pt x="475131" y="1781596"/>
                  <a:pt x="475131" y="1781596"/>
                </a:cubicBezTo>
                <a:lnTo>
                  <a:pt x="475131" y="1781596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63487" y="4312374"/>
            <a:ext cx="44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6338" y="2598079"/>
            <a:ext cx="44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6565" y="2757250"/>
            <a:ext cx="44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28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Lockhart / </a:t>
            </a:r>
            <a:r>
              <a:rPr lang="en-US" b="1" dirty="0" err="1" smtClean="0">
                <a:solidFill>
                  <a:srgbClr val="1F497D"/>
                </a:solidFill>
              </a:rPr>
              <a:t>Boree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b="1" dirty="0" err="1" smtClean="0">
                <a:solidFill>
                  <a:srgbClr val="1F497D"/>
                </a:solidFill>
              </a:rPr>
              <a:t>Ck</a:t>
            </a:r>
            <a:r>
              <a:rPr lang="en-US" b="1" dirty="0" smtClean="0">
                <a:solidFill>
                  <a:srgbClr val="1F497D"/>
                </a:solidFill>
              </a:rPr>
              <a:t> / The Rock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75711"/>
              </p:ext>
            </p:extLst>
          </p:nvPr>
        </p:nvGraphicFramePr>
        <p:xfrm>
          <a:off x="457201" y="1498407"/>
          <a:ext cx="8229600" cy="417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83"/>
                <a:gridCol w="1684747"/>
                <a:gridCol w="2431523"/>
                <a:gridCol w="2077247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24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2.3</a:t>
                      </a:r>
                      <a:r>
                        <a:rPr lang="en-AU" sz="2400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– 5.0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1.2</a:t>
                      </a:r>
                      <a:r>
                        <a:rPr lang="en-AU" sz="2400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– 1.6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Chick Peas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Faba</a:t>
                      </a: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 Bean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8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8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3166" y="3244333"/>
            <a:ext cx="237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1" y="1781757"/>
            <a:ext cx="8626314" cy="38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1F497D"/>
                </a:solidFill>
              </a:rPr>
              <a:t>Coolamon</a:t>
            </a:r>
            <a:r>
              <a:rPr lang="en-US" b="1" dirty="0" smtClean="0">
                <a:solidFill>
                  <a:srgbClr val="1F497D"/>
                </a:solidFill>
              </a:rPr>
              <a:t> / </a:t>
            </a:r>
            <a:r>
              <a:rPr lang="en-US" b="1" dirty="0" err="1" smtClean="0">
                <a:solidFill>
                  <a:srgbClr val="1F497D"/>
                </a:solidFill>
              </a:rPr>
              <a:t>Junee</a:t>
            </a:r>
            <a:r>
              <a:rPr lang="en-US" b="1" dirty="0" smtClean="0">
                <a:solidFill>
                  <a:srgbClr val="1F497D"/>
                </a:solidFill>
              </a:rPr>
              <a:t> / Temora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11024"/>
              </p:ext>
            </p:extLst>
          </p:nvPr>
        </p:nvGraphicFramePr>
        <p:xfrm>
          <a:off x="457201" y="1498407"/>
          <a:ext cx="8229600" cy="417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83"/>
                <a:gridCol w="1684747"/>
                <a:gridCol w="2431523"/>
                <a:gridCol w="2077247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24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2.4-5.0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2.5-4.0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1.0-2.5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Chick Peas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Faba</a:t>
                      </a: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 Bean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9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3166" y="3244333"/>
            <a:ext cx="237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91" y="1887604"/>
            <a:ext cx="8714527" cy="38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Harden / Cootamundra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55161"/>
              </p:ext>
            </p:extLst>
          </p:nvPr>
        </p:nvGraphicFramePr>
        <p:xfrm>
          <a:off x="457201" y="1498407"/>
          <a:ext cx="8229600" cy="343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83"/>
                <a:gridCol w="1684747"/>
                <a:gridCol w="2431523"/>
                <a:gridCol w="2077247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24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4.0-5.0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3.0-4.0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38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2.0-2.5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Field Peas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7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3166" y="3244333"/>
            <a:ext cx="237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3" y="1640628"/>
            <a:ext cx="8825263" cy="3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Northern Mallee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51866"/>
              </p:ext>
            </p:extLst>
          </p:nvPr>
        </p:nvGraphicFramePr>
        <p:xfrm>
          <a:off x="457201" y="1787256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83"/>
                <a:gridCol w="1684747"/>
                <a:gridCol w="2431523"/>
                <a:gridCol w="2077247"/>
              </a:tblGrid>
              <a:tr h="1431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32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32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32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32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32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32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32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32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 (t/ha)</a:t>
                      </a:r>
                      <a:endParaRPr lang="en-AU" sz="32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3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48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Similar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2.3-2.8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20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tad less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2.3-2.8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Similar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1.3-1.8</a:t>
                      </a: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 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3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9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Increase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1.3-1.8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3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6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j-lt"/>
                          <a:ea typeface="Calibri"/>
                          <a:cs typeface="Calibri"/>
                        </a:rPr>
                        <a:t>Similar</a:t>
                      </a:r>
                      <a:endParaRPr lang="en-AU" sz="3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1.3-1.8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j-lt"/>
                          <a:ea typeface="Calibri"/>
                          <a:cs typeface="Calibri"/>
                        </a:rPr>
                        <a:t>Vetch</a:t>
                      </a:r>
                      <a:endParaRPr lang="en-AU" sz="3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9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Increase</a:t>
                      </a:r>
                      <a:r>
                        <a:rPr lang="en-US" sz="3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N/A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3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Lentils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3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6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Increase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3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1.3-1.8</a:t>
                      </a:r>
                      <a:endParaRPr lang="en-AU" sz="3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8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44"/>
            <a:ext cx="8486148" cy="4821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Barley:</a:t>
            </a:r>
            <a:endParaRPr lang="en-AU" sz="2000" dirty="0"/>
          </a:p>
          <a:p>
            <a:r>
              <a:rPr lang="en-US" sz="2000" dirty="0"/>
              <a:t>Main varieties Scope CL (60%) </a:t>
            </a:r>
            <a:r>
              <a:rPr lang="en-US" sz="2000" dirty="0" err="1"/>
              <a:t>LaTrobe</a:t>
            </a:r>
            <a:r>
              <a:rPr lang="en-US" sz="2000" dirty="0"/>
              <a:t>, Compass. Some </a:t>
            </a:r>
            <a:r>
              <a:rPr lang="en-US" sz="2000" dirty="0" err="1"/>
              <a:t>Sparticus</a:t>
            </a:r>
            <a:r>
              <a:rPr lang="en-US" sz="2000" dirty="0"/>
              <a:t> being bulked up (Scope replacement) and </a:t>
            </a:r>
            <a:r>
              <a:rPr lang="en-US" sz="2000" dirty="0" err="1"/>
              <a:t>Hindmarsh</a:t>
            </a:r>
            <a:r>
              <a:rPr lang="en-US" sz="2000" dirty="0"/>
              <a:t> area well down.</a:t>
            </a:r>
            <a:endParaRPr lang="en-AU" sz="2000" dirty="0"/>
          </a:p>
          <a:p>
            <a:r>
              <a:rPr lang="en-US" sz="2000" dirty="0"/>
              <a:t>Booting to early head </a:t>
            </a:r>
            <a:r>
              <a:rPr lang="en-US" sz="2000" dirty="0" smtClean="0"/>
              <a:t>development</a:t>
            </a: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US" sz="2000" dirty="0" smtClean="0"/>
              <a:t>Wheat</a:t>
            </a:r>
            <a:r>
              <a:rPr lang="en-US" sz="2000" dirty="0"/>
              <a:t>:</a:t>
            </a:r>
            <a:endParaRPr lang="en-AU" sz="2000" dirty="0"/>
          </a:p>
          <a:p>
            <a:r>
              <a:rPr lang="en-US" sz="2000" dirty="0"/>
              <a:t>Main varieties </a:t>
            </a:r>
            <a:r>
              <a:rPr lang="en-US" sz="2000" dirty="0" err="1"/>
              <a:t>Kord</a:t>
            </a:r>
            <a:r>
              <a:rPr lang="en-US" sz="2000" dirty="0"/>
              <a:t> CL (40%)  Mace, Scout, Grenade.</a:t>
            </a:r>
            <a:endParaRPr lang="en-AU" sz="2000" dirty="0"/>
          </a:p>
          <a:p>
            <a:r>
              <a:rPr lang="en-US" sz="2000" dirty="0"/>
              <a:t>Early maturing varieties (</a:t>
            </a:r>
            <a:r>
              <a:rPr lang="en-US" sz="2000" dirty="0" err="1"/>
              <a:t>Kord</a:t>
            </a:r>
            <a:r>
              <a:rPr lang="en-US" sz="2000" dirty="0"/>
              <a:t>/Mace) at boot stage</a:t>
            </a:r>
            <a:r>
              <a:rPr lang="en-US" sz="2000" dirty="0" smtClean="0"/>
              <a:t>.</a:t>
            </a: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US" sz="2000" dirty="0" smtClean="0"/>
              <a:t>Other</a:t>
            </a:r>
            <a:r>
              <a:rPr lang="en-US" sz="2000" dirty="0"/>
              <a:t>:</a:t>
            </a:r>
            <a:endParaRPr lang="en-AU" sz="2000" dirty="0"/>
          </a:p>
          <a:p>
            <a:r>
              <a:rPr lang="en-US" sz="2000" dirty="0" smtClean="0"/>
              <a:t>Cereal development </a:t>
            </a:r>
            <a:r>
              <a:rPr lang="en-US" sz="2000" dirty="0"/>
              <a:t>well advanced with slightly warmer winter temps and greater % of early maturing varieties sown early – some indicating 3 weeks early. Poses consideration to frost risk. Yield ranges up to 4-4.5t/ha</a:t>
            </a:r>
            <a:endParaRPr lang="en-AU" sz="2000" dirty="0"/>
          </a:p>
          <a:p>
            <a:r>
              <a:rPr lang="en-US" sz="2000" dirty="0"/>
              <a:t>Clearfield varieties favoured to manage brome grass and herbicide residue issues arising from low summer rains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490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Nitrogen use significant this year at higher rates – 50-150kg</a:t>
            </a:r>
            <a:endParaRPr lang="en-AU" dirty="0"/>
          </a:p>
          <a:p>
            <a:r>
              <a:rPr lang="en-US" dirty="0"/>
              <a:t>Increases to legumes at expense of chemical fallow. Lentil sowings were reportedly limited by seed availability.</a:t>
            </a:r>
            <a:endParaRPr lang="en-AU" dirty="0"/>
          </a:p>
          <a:p>
            <a:r>
              <a:rPr lang="en-US" dirty="0"/>
              <a:t>Crop management herein to focus on fungicide application and pests (aphids if app.)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Rainfall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72452"/>
              </p:ext>
            </p:extLst>
          </p:nvPr>
        </p:nvGraphicFramePr>
        <p:xfrm>
          <a:off x="457200" y="1266805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805"/>
                <a:gridCol w="1350035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2016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2015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 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YTD total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May-Aug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YTD total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May-Aug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Ouyen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195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139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159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85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Mildura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175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104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218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68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Swan Hill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207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132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135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94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Balranald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253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182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209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87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Manangatang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194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142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113</a:t>
                      </a:r>
                      <a:endParaRPr lang="en-AU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8376A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66</a:t>
                      </a:r>
                      <a:endParaRPr lang="en-AU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7950" y="4066488"/>
            <a:ext cx="7998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Generally 40-60mm YTD more rain with exception of Mildura</a:t>
            </a:r>
            <a:endParaRPr lang="en-AU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60-70% of rainfall has been Mar-Aug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40% equivalent period last year, hence crop condition is very good-excellent</a:t>
            </a:r>
            <a:endParaRPr lang="en-AU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Soil moisture – no substantial sub soil moisture profile given a dry summer and end to 2015. “Poorer” regions are reportedly in far NW with crop conditions improving following August </a:t>
            </a:r>
            <a:r>
              <a:rPr lang="en-US" dirty="0" smtClean="0"/>
              <a:t>rain</a:t>
            </a:r>
            <a:endParaRPr lang="en-AU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Need spring rains to finish and </a:t>
            </a:r>
            <a:r>
              <a:rPr lang="en-US" dirty="0" smtClean="0"/>
              <a:t>realize </a:t>
            </a:r>
            <a:r>
              <a:rPr lang="en-US" dirty="0"/>
              <a:t>potential, no “safety net” in the moisture profile.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26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49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18945" y="995714"/>
            <a:ext cx="7965718" cy="59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7031" y="1010692"/>
            <a:ext cx="8085530" cy="60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8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54615" y="225334"/>
            <a:ext cx="8229600" cy="5035729"/>
          </a:xfrm>
        </p:spPr>
      </p:pic>
    </p:spTree>
    <p:extLst>
      <p:ext uri="{BB962C8B-B14F-4D97-AF65-F5344CB8AC3E}">
        <p14:creationId xmlns:p14="http://schemas.microsoft.com/office/powerpoint/2010/main" val="177860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682</Words>
  <Application>Microsoft Macintosh PowerPoint</Application>
  <PresentationFormat>On-screen Show (4:3)</PresentationFormat>
  <Paragraphs>268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GIAV 2016 Annual Meeting Crop Outlook Panel Discussion</vt:lpstr>
      <vt:lpstr>Crop Outlook Panel</vt:lpstr>
      <vt:lpstr>Northern Mallee</vt:lpstr>
      <vt:lpstr>Comments</vt:lpstr>
      <vt:lpstr>PowerPoint Presentation</vt:lpstr>
      <vt:lpstr>Rainfall</vt:lpstr>
      <vt:lpstr>PowerPoint Presentation</vt:lpstr>
      <vt:lpstr>PowerPoint Presentation</vt:lpstr>
      <vt:lpstr>PowerPoint Presentation</vt:lpstr>
      <vt:lpstr>PowerPoint Presentation</vt:lpstr>
      <vt:lpstr>Southern Riverina</vt:lpstr>
      <vt:lpstr>Southern Riverina</vt:lpstr>
      <vt:lpstr>Wheat Crop</vt:lpstr>
      <vt:lpstr>Wheat Crop</vt:lpstr>
      <vt:lpstr>Wheat and Canola</vt:lpstr>
      <vt:lpstr>Barley Crop</vt:lpstr>
      <vt:lpstr>Canola crop</vt:lpstr>
      <vt:lpstr>Urea</vt:lpstr>
      <vt:lpstr>Irrigation</vt:lpstr>
      <vt:lpstr>Canola</vt:lpstr>
      <vt:lpstr>Harvest</vt:lpstr>
      <vt:lpstr>Silos</vt:lpstr>
      <vt:lpstr>Southern Plains NSW</vt:lpstr>
      <vt:lpstr>Lockhart / Boree Ck / The Rock</vt:lpstr>
      <vt:lpstr>Comments</vt:lpstr>
      <vt:lpstr>Coolamon / Junee / Temora</vt:lpstr>
      <vt:lpstr>Comments</vt:lpstr>
      <vt:lpstr>Harden / Cootamundra</vt:lpstr>
      <vt:lpstr>Comments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Colin Peace</dc:creator>
  <cp:keywords/>
  <dc:description/>
  <cp:lastModifiedBy>Colin Peace</cp:lastModifiedBy>
  <cp:revision>62</cp:revision>
  <cp:lastPrinted>2016-08-25T21:59:47Z</cp:lastPrinted>
  <dcterms:created xsi:type="dcterms:W3CDTF">2015-08-17T11:43:01Z</dcterms:created>
  <dcterms:modified xsi:type="dcterms:W3CDTF">2016-09-06T01:28:08Z</dcterms:modified>
  <cp:category/>
</cp:coreProperties>
</file>