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2" r:id="rId3"/>
    <p:sldId id="257" r:id="rId4"/>
    <p:sldId id="277" r:id="rId5"/>
    <p:sldId id="284" r:id="rId6"/>
    <p:sldId id="265" r:id="rId7"/>
    <p:sldId id="271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269" r:id="rId17"/>
    <p:sldId id="303" r:id="rId18"/>
    <p:sldId id="281" r:id="rId19"/>
    <p:sldId id="285" r:id="rId20"/>
    <p:sldId id="286" r:id="rId21"/>
    <p:sldId id="292" r:id="rId22"/>
    <p:sldId id="312" r:id="rId23"/>
    <p:sldId id="313" r:id="rId24"/>
    <p:sldId id="314" r:id="rId25"/>
    <p:sldId id="315" r:id="rId26"/>
    <p:sldId id="278" r:id="rId27"/>
    <p:sldId id="304" r:id="rId28"/>
    <p:sldId id="307" r:id="rId29"/>
    <p:sldId id="308" r:id="rId30"/>
    <p:sldId id="309" r:id="rId31"/>
    <p:sldId id="310" r:id="rId32"/>
    <p:sldId id="31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98" autoAdjust="0"/>
    <p:restoredTop sz="95152" autoAdjust="0"/>
  </p:normalViewPr>
  <p:slideViewPr>
    <p:cSldViewPr snapToGrid="0" snapToObjects="1">
      <p:cViewPr>
        <p:scale>
          <a:sx n="76" d="100"/>
          <a:sy n="76" d="100"/>
        </p:scale>
        <p:origin x="-179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1741E-38CE-7E45-BD81-95E7EE971166}" type="datetimeFigureOut">
              <a:rPr lang="en-US" smtClean="0"/>
              <a:t>6/09/16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04975-E29B-F843-A243-DF2E0A9B7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48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C7802-143B-4547-8C70-E9D5B168772F}" type="datetimeFigureOut">
              <a:rPr lang="en-US" smtClean="0"/>
              <a:t>6/09/16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350B5-AD4B-F341-9A4E-27C5A45CB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8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9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2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8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3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6/09/16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6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6/09/16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6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6/09/16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2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6/09/16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1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6/09/16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1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CDB5-D86A-7F4D-9175-6DD6B984A129}" type="datetimeFigureOut">
              <a:rPr lang="en-US" smtClean="0"/>
              <a:t>6/09/16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1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0CDB5-D86A-7F4D-9175-6DD6B984A129}" type="datetimeFigureOut">
              <a:rPr lang="en-US" smtClean="0"/>
              <a:t>6/09/16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237A9-E45A-B147-9FE3-45C680CC7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8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smtClean="0">
                <a:solidFill>
                  <a:schemeClr val="tx2"/>
                </a:solidFill>
              </a:rPr>
              <a:t>GIAV 2016 </a:t>
            </a:r>
            <a:r>
              <a:rPr lang="en-US" sz="5400" b="1" dirty="0" smtClean="0">
                <a:solidFill>
                  <a:schemeClr val="tx2"/>
                </a:solidFill>
              </a:rPr>
              <a:t>Annual Meeting</a:t>
            </a:r>
            <a:br>
              <a:rPr lang="en-US" sz="5400" b="1" dirty="0" smtClean="0">
                <a:solidFill>
                  <a:schemeClr val="tx2"/>
                </a:solidFill>
              </a:rPr>
            </a:br>
            <a:r>
              <a:rPr lang="en-US" dirty="0" smtClean="0"/>
              <a:t>Crop Outlook Panel Discussion</a:t>
            </a:r>
            <a:endParaRPr lang="en-US" dirty="0"/>
          </a:p>
        </p:txBody>
      </p:sp>
      <p:pic>
        <p:nvPicPr>
          <p:cNvPr id="5" name="Content Placeholder 3" descr="image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5846" y="2108257"/>
            <a:ext cx="9256156" cy="509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1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1F497D"/>
                </a:solidFill>
              </a:rPr>
              <a:t>Derrimut</a:t>
            </a:r>
            <a:r>
              <a:rPr lang="en-US" b="1" dirty="0" smtClean="0">
                <a:solidFill>
                  <a:srgbClr val="1F497D"/>
                </a:solidFill>
              </a:rPr>
              <a:t> - </a:t>
            </a:r>
            <a:r>
              <a:rPr lang="en-US" b="1" dirty="0" err="1" smtClean="0">
                <a:solidFill>
                  <a:srgbClr val="1F497D"/>
                </a:solidFill>
              </a:rPr>
              <a:t>Balliang</a:t>
            </a:r>
            <a:endParaRPr lang="en-US" b="1" dirty="0">
              <a:solidFill>
                <a:srgbClr val="1F497D"/>
              </a:solidFill>
            </a:endParaRPr>
          </a:p>
        </p:txBody>
      </p:sp>
      <p:pic>
        <p:nvPicPr>
          <p:cNvPr id="4" name="Content Placeholder 3" descr="Derrimut Ballian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768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1F497D"/>
                </a:solidFill>
              </a:rPr>
              <a:t>Derrimut</a:t>
            </a:r>
            <a:endParaRPr lang="en-US" b="1" dirty="0">
              <a:solidFill>
                <a:srgbClr val="1F497D"/>
              </a:solidFill>
            </a:endParaRPr>
          </a:p>
        </p:txBody>
      </p:sp>
      <p:pic>
        <p:nvPicPr>
          <p:cNvPr id="4" name="Content Placeholder 3" descr="Derrimut Root ball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4902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Scope - </a:t>
            </a:r>
            <a:r>
              <a:rPr lang="en-US" b="1" dirty="0" err="1" smtClean="0">
                <a:solidFill>
                  <a:srgbClr val="1F497D"/>
                </a:solidFill>
              </a:rPr>
              <a:t>Balliang</a:t>
            </a:r>
            <a:endParaRPr lang="en-US" b="1" dirty="0">
              <a:solidFill>
                <a:srgbClr val="1F497D"/>
              </a:solidFill>
            </a:endParaRPr>
          </a:p>
        </p:txBody>
      </p:sp>
      <p:pic>
        <p:nvPicPr>
          <p:cNvPr id="4" name="Content Placeholder 3" descr="Scope Barley Balliang Au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312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2753233" cy="4400269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Scope - </a:t>
            </a:r>
            <a:r>
              <a:rPr lang="en-US" b="1" dirty="0" err="1" smtClean="0">
                <a:solidFill>
                  <a:schemeClr val="tx2"/>
                </a:solidFill>
              </a:rPr>
              <a:t>Balliang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Scope out in ear Balliang Au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107055" y="39868"/>
            <a:ext cx="8229600" cy="4929890"/>
          </a:xfrm>
        </p:spPr>
      </p:pic>
    </p:spTree>
    <p:extLst>
      <p:ext uri="{BB962C8B-B14F-4D97-AF65-F5344CB8AC3E}">
        <p14:creationId xmlns:p14="http://schemas.microsoft.com/office/powerpoint/2010/main" val="419140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44" y="980284"/>
            <a:ext cx="3968587" cy="2512665"/>
          </a:xfrm>
        </p:spPr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Wheat - </a:t>
            </a:r>
            <a:r>
              <a:rPr lang="en-US" b="1" dirty="0" err="1" smtClean="0">
                <a:solidFill>
                  <a:srgbClr val="1F497D"/>
                </a:solidFill>
              </a:rPr>
              <a:t>Balliang</a:t>
            </a:r>
            <a:endParaRPr lang="en-US" b="1" dirty="0">
              <a:solidFill>
                <a:srgbClr val="1F497D"/>
              </a:solidFill>
            </a:endParaRPr>
          </a:p>
        </p:txBody>
      </p:sp>
      <p:pic>
        <p:nvPicPr>
          <p:cNvPr id="4" name="Content Placeholder 3" descr="wheat balliang 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573969" y="156491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650446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Wheat - </a:t>
            </a:r>
            <a:r>
              <a:rPr lang="en-US" b="1" dirty="0" err="1" smtClean="0">
                <a:solidFill>
                  <a:srgbClr val="1F497D"/>
                </a:solidFill>
              </a:rPr>
              <a:t>Balliang</a:t>
            </a:r>
            <a:endParaRPr lang="en-US" b="1" dirty="0">
              <a:solidFill>
                <a:srgbClr val="1F497D"/>
              </a:solidFill>
            </a:endParaRPr>
          </a:p>
        </p:txBody>
      </p:sp>
      <p:pic>
        <p:nvPicPr>
          <p:cNvPr id="4" name="Content Placeholder 3" descr="wheat ballian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349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Wimmera – Warracknabeal - </a:t>
            </a:r>
            <a:r>
              <a:rPr lang="en-US" b="1" dirty="0" err="1" smtClean="0">
                <a:solidFill>
                  <a:srgbClr val="1F497D"/>
                </a:solidFill>
              </a:rPr>
              <a:t>Stawell</a:t>
            </a:r>
            <a:endParaRPr lang="en-US" b="1" dirty="0">
              <a:solidFill>
                <a:srgbClr val="1F497D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306155"/>
              </p:ext>
            </p:extLst>
          </p:nvPr>
        </p:nvGraphicFramePr>
        <p:xfrm>
          <a:off x="457201" y="1498407"/>
          <a:ext cx="6571003" cy="4614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30"/>
                <a:gridCol w="1345202"/>
                <a:gridCol w="1941473"/>
                <a:gridCol w="1658598"/>
              </a:tblGrid>
              <a:tr h="117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Crop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+mj-lt"/>
                          <a:ea typeface="Cambria"/>
                          <a:cs typeface="Cambria"/>
                        </a:rPr>
                        <a:t>Est</a:t>
                      </a: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’ area as % of total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Change from last year </a:t>
                      </a:r>
                      <a:endParaRPr lang="en-US" sz="2400" b="0" dirty="0" smtClean="0">
                        <a:effectLst/>
                        <a:latin typeface="+mj-lt"/>
                        <a:ea typeface="Cambria"/>
                        <a:cs typeface="Cambri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(</a:t>
                      </a: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% +/-)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+mj-lt"/>
                          <a:ea typeface="Cambria"/>
                          <a:cs typeface="Cambria"/>
                        </a:rPr>
                        <a:t>Est</a:t>
                      </a: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 ‘</a:t>
                      </a: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yield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(</a:t>
                      </a:r>
                      <a:r>
                        <a:rPr lang="en-US" sz="2400" b="0" dirty="0" err="1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mt</a:t>
                      </a: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/ha)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mbria"/>
                          <a:cs typeface="Cambria"/>
                        </a:rPr>
                        <a:t>Wheat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20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-8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305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mbria"/>
                          <a:cs typeface="Cambria"/>
                        </a:rPr>
                        <a:t>Barley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30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-3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4.0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mbria"/>
                          <a:cs typeface="Cambria"/>
                        </a:rPr>
                        <a:t>Oats</a:t>
                      </a:r>
                      <a:endParaRPr lang="en-AU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6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*10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3.0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mbria"/>
                          <a:cs typeface="Cambria"/>
                        </a:rPr>
                        <a:t>Canola</a:t>
                      </a:r>
                      <a:endParaRPr lang="en-AU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8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2.2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mbria"/>
                          <a:cs typeface="Cambria"/>
                        </a:rPr>
                        <a:t>Lentils</a:t>
                      </a:r>
                      <a:endParaRPr lang="en-AU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20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10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2.0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mbria"/>
                          <a:cs typeface="Cambria"/>
                        </a:rPr>
                        <a:t>Field Peas</a:t>
                      </a:r>
                      <a:endParaRPr lang="en-AU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3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2.0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mbria"/>
                          <a:cs typeface="Cambria"/>
                        </a:rPr>
                        <a:t>Chick </a:t>
                      </a:r>
                      <a:r>
                        <a:rPr lang="en-US" sz="240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Pea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5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1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1.8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mbria"/>
                          <a:cs typeface="Cambria"/>
                        </a:rPr>
                        <a:t>Faba Bean</a:t>
                      </a:r>
                      <a:endParaRPr lang="en-AU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7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2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2.2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mbria"/>
                          <a:cs typeface="Cambria"/>
                        </a:rPr>
                        <a:t>Lupins</a:t>
                      </a:r>
                      <a:endParaRPr lang="en-AU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libri"/>
                          <a:cs typeface="Calibri"/>
                        </a:rPr>
                        <a:t>1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2.0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6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Wimmera Comments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 smtClean="0"/>
              <a:t>*</a:t>
            </a:r>
            <a:r>
              <a:rPr lang="en-US" dirty="0"/>
              <a:t>Oats for grain – oats for hay relatively unchanged</a:t>
            </a:r>
            <a:r>
              <a:rPr lang="en-US" dirty="0" smtClean="0"/>
              <a:t>.</a:t>
            </a:r>
            <a:endParaRPr lang="en-AU" dirty="0"/>
          </a:p>
          <a:p>
            <a:pPr lvl="0"/>
            <a:r>
              <a:rPr lang="en-US" dirty="0"/>
              <a:t>Yield estimates based on average GSR &amp; weather conditions for balance of growing season, bias to </a:t>
            </a:r>
            <a:r>
              <a:rPr lang="en-US" dirty="0" smtClean="0"/>
              <a:t>upside</a:t>
            </a:r>
          </a:p>
          <a:p>
            <a:pPr lvl="0"/>
            <a:r>
              <a:rPr lang="en-US" dirty="0" smtClean="0"/>
              <a:t>estimated </a:t>
            </a:r>
            <a:r>
              <a:rPr lang="en-US" dirty="0"/>
              <a:t>current soil moisture profile is 60% of field </a:t>
            </a:r>
            <a:r>
              <a:rPr lang="en-US" dirty="0" smtClean="0"/>
              <a:t>capacity</a:t>
            </a:r>
            <a:endParaRPr lang="en-AU" dirty="0"/>
          </a:p>
          <a:p>
            <a:pPr lvl="0"/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0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76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38754" y="1224757"/>
            <a:ext cx="6410941" cy="480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2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76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41861" y="1057155"/>
            <a:ext cx="7328207" cy="549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0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2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1F497D"/>
                </a:solidFill>
              </a:rPr>
              <a:t>Crop Outlook Panel</a:t>
            </a:r>
            <a:endParaRPr lang="en-US" sz="5400" b="1" dirty="0">
              <a:solidFill>
                <a:srgbClr val="1F497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9937" y="2551837"/>
            <a:ext cx="68882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/>
              <a:t>Michelle Kerr 		Riordan Grain</a:t>
            </a:r>
            <a:endParaRPr lang="en-AU" sz="3200" dirty="0"/>
          </a:p>
          <a:p>
            <a:r>
              <a:rPr lang="en-AU" sz="3200" dirty="0"/>
              <a:t>James French			</a:t>
            </a:r>
            <a:r>
              <a:rPr lang="en-AU" sz="3200" dirty="0" err="1"/>
              <a:t>Wimpak</a:t>
            </a:r>
            <a:endParaRPr lang="en-AU" sz="3200" dirty="0"/>
          </a:p>
          <a:p>
            <a:r>
              <a:rPr lang="en-AU" sz="3200" dirty="0" smtClean="0"/>
              <a:t>Clayton Shannon	Shannon Bros</a:t>
            </a:r>
            <a:endParaRPr lang="en-AU" sz="3200" dirty="0"/>
          </a:p>
          <a:p>
            <a:r>
              <a:rPr lang="en-AU" sz="3200" dirty="0" smtClean="0"/>
              <a:t>Reagan </a:t>
            </a:r>
            <a:r>
              <a:rPr lang="en-AU" sz="3200" dirty="0"/>
              <a:t>Stroud 	</a:t>
            </a:r>
            <a:r>
              <a:rPr lang="en-AU" sz="3200" dirty="0" smtClean="0"/>
              <a:t>	</a:t>
            </a:r>
            <a:r>
              <a:rPr lang="en-AU" sz="3200" dirty="0" err="1" smtClean="0"/>
              <a:t>Pearsons</a:t>
            </a:r>
            <a:r>
              <a:rPr lang="en-AU" sz="3200" dirty="0" smtClean="0"/>
              <a:t> Group</a:t>
            </a:r>
          </a:p>
          <a:p>
            <a:r>
              <a:rPr lang="en-AU" sz="3200" dirty="0" smtClean="0"/>
              <a:t>David Barlow			Jerilderie Grain S&amp;H</a:t>
            </a:r>
            <a:endParaRPr lang="en-AU" sz="3200" dirty="0"/>
          </a:p>
          <a:p>
            <a:r>
              <a:rPr lang="en-AU" sz="3200" dirty="0" smtClean="0"/>
              <a:t>Peter </a:t>
            </a:r>
            <a:r>
              <a:rPr lang="en-AU" sz="3200" dirty="0" err="1"/>
              <a:t>Gerhardy</a:t>
            </a:r>
            <a:r>
              <a:rPr lang="en-AU" sz="3200" dirty="0"/>
              <a:t> </a:t>
            </a:r>
            <a:r>
              <a:rPr lang="en-AU" sz="3200" dirty="0" smtClean="0"/>
              <a:t>	 	Hanlon Enterprises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555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7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5024" y="-41899"/>
            <a:ext cx="7709190" cy="578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7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77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2689" y="494845"/>
            <a:ext cx="8010278" cy="600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2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78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71301" y="900821"/>
            <a:ext cx="7469328" cy="560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1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772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1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79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26077" y="853388"/>
            <a:ext cx="6862413" cy="514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40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8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9316" y="-65272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9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Southern Mallee – </a:t>
            </a:r>
            <a:r>
              <a:rPr lang="en-US" b="1" dirty="0" err="1" smtClean="0">
                <a:solidFill>
                  <a:srgbClr val="1F497D"/>
                </a:solidFill>
              </a:rPr>
              <a:t>Patchewollock</a:t>
            </a:r>
            <a:r>
              <a:rPr lang="en-US" b="1" dirty="0" smtClean="0">
                <a:solidFill>
                  <a:srgbClr val="1F497D"/>
                </a:solidFill>
              </a:rPr>
              <a:t>-Warracknabeal</a:t>
            </a:r>
            <a:endParaRPr lang="en-US" b="1" dirty="0">
              <a:solidFill>
                <a:srgbClr val="1F497D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745875"/>
              </p:ext>
            </p:extLst>
          </p:nvPr>
        </p:nvGraphicFramePr>
        <p:xfrm>
          <a:off x="457201" y="1498407"/>
          <a:ext cx="8229600" cy="3878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083"/>
                <a:gridCol w="1684747"/>
                <a:gridCol w="2431523"/>
                <a:gridCol w="2077247"/>
              </a:tblGrid>
              <a:tr h="117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Crop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+mj-lt"/>
                          <a:ea typeface="Cambria"/>
                          <a:cs typeface="Cambria"/>
                        </a:rPr>
                        <a:t>Est</a:t>
                      </a: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’ area as % of total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Change from last year </a:t>
                      </a:r>
                      <a:endParaRPr lang="en-US" sz="2400" b="0" dirty="0" smtClean="0">
                        <a:effectLst/>
                        <a:latin typeface="+mj-lt"/>
                        <a:ea typeface="Cambria"/>
                        <a:cs typeface="Cambri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(</a:t>
                      </a: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% +/-)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+mj-lt"/>
                          <a:ea typeface="Cambria"/>
                          <a:cs typeface="Cambria"/>
                        </a:rPr>
                        <a:t>Est</a:t>
                      </a: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 ‘</a:t>
                      </a: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yield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(</a:t>
                      </a:r>
                      <a:r>
                        <a:rPr lang="en-US" sz="2400" b="0" dirty="0" err="1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mt</a:t>
                      </a: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/ha)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mbria"/>
                          <a:cs typeface="Cambria"/>
                        </a:rPr>
                        <a:t>Wheat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30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2.7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mbria"/>
                          <a:cs typeface="Cambria"/>
                        </a:rPr>
                        <a:t>Barley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40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3.0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mbria"/>
                          <a:cs typeface="Cambria"/>
                        </a:rPr>
                        <a:t>Oats</a:t>
                      </a:r>
                      <a:endParaRPr lang="en-AU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1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2.0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mbria"/>
                          <a:cs typeface="Cambria"/>
                        </a:rPr>
                        <a:t>Canola</a:t>
                      </a:r>
                      <a:endParaRPr lang="en-AU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2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1.2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5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mbria"/>
                          <a:cs typeface="Cambria"/>
                        </a:rPr>
                        <a:t>Lentils</a:t>
                      </a:r>
                      <a:endParaRPr lang="en-AU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25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1.2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mbria"/>
                          <a:cs typeface="Cambria"/>
                        </a:rPr>
                        <a:t>Field Peas</a:t>
                      </a:r>
                      <a:endParaRPr lang="en-AU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1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1.0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Lupins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1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1.0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89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Beulah Rainfall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Jan – 46mm</a:t>
            </a:r>
          </a:p>
          <a:p>
            <a:r>
              <a:rPr lang="pt-BR" dirty="0"/>
              <a:t>Mar – 11mm</a:t>
            </a:r>
          </a:p>
          <a:p>
            <a:r>
              <a:rPr lang="nb-NO" dirty="0" err="1"/>
              <a:t>Apr</a:t>
            </a:r>
            <a:r>
              <a:rPr lang="nb-NO" dirty="0"/>
              <a:t> – 1.5mm</a:t>
            </a:r>
          </a:p>
          <a:p>
            <a:r>
              <a:rPr lang="en-US" dirty="0"/>
              <a:t>May – 63mm</a:t>
            </a:r>
          </a:p>
          <a:p>
            <a:r>
              <a:rPr lang="nb-NO" dirty="0" err="1"/>
              <a:t>Jun</a:t>
            </a:r>
            <a:r>
              <a:rPr lang="nb-NO" dirty="0"/>
              <a:t> – 36.5mm</a:t>
            </a:r>
          </a:p>
          <a:p>
            <a:r>
              <a:rPr lang="hu-HU" dirty="0"/>
              <a:t>Jul – 46</a:t>
            </a:r>
          </a:p>
          <a:p>
            <a:r>
              <a:rPr lang="de-DE" dirty="0"/>
              <a:t>Aug – 25mm</a:t>
            </a:r>
          </a:p>
          <a:p>
            <a:endParaRPr lang="sk-SK" dirty="0"/>
          </a:p>
          <a:p>
            <a:r>
              <a:rPr lang="sk-SK" dirty="0"/>
              <a:t>Growers seem to be hoping that lentils in particular will meet their early cash flow needs.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39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8754" y="1054004"/>
            <a:ext cx="9222754" cy="5072159"/>
          </a:xfrm>
        </p:spPr>
      </p:pic>
    </p:spTree>
    <p:extLst>
      <p:ext uri="{BB962C8B-B14F-4D97-AF65-F5344CB8AC3E}">
        <p14:creationId xmlns:p14="http://schemas.microsoft.com/office/powerpoint/2010/main" val="119282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31602" y="859952"/>
            <a:ext cx="9575602" cy="5266212"/>
          </a:xfrm>
        </p:spPr>
      </p:pic>
    </p:spTree>
    <p:extLst>
      <p:ext uri="{BB962C8B-B14F-4D97-AF65-F5344CB8AC3E}">
        <p14:creationId xmlns:p14="http://schemas.microsoft.com/office/powerpoint/2010/main" val="122803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Regions Considered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Overall ma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5230"/>
            <a:ext cx="9144000" cy="535623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5076419" y="2206017"/>
            <a:ext cx="1374847" cy="1489440"/>
          </a:xfrm>
          <a:custGeom>
            <a:avLst/>
            <a:gdLst>
              <a:gd name="connsiteX0" fmla="*/ 76671 w 1374847"/>
              <a:gd name="connsiteY0" fmla="*/ 534449 h 1489440"/>
              <a:gd name="connsiteX1" fmla="*/ 1176564 w 1374847"/>
              <a:gd name="connsiteY1" fmla="*/ 5800 h 1489440"/>
              <a:gd name="connsiteX2" fmla="*/ 1334560 w 1374847"/>
              <a:gd name="connsiteY2" fmla="*/ 838270 h 1489440"/>
              <a:gd name="connsiteX3" fmla="*/ 708654 w 1374847"/>
              <a:gd name="connsiteY3" fmla="*/ 1488447 h 1489440"/>
              <a:gd name="connsiteX4" fmla="*/ 15903 w 1374847"/>
              <a:gd name="connsiteY4" fmla="*/ 692436 h 1489440"/>
              <a:gd name="connsiteX5" fmla="*/ 222513 w 1374847"/>
              <a:gd name="connsiteY5" fmla="*/ 467608 h 1489440"/>
              <a:gd name="connsiteX6" fmla="*/ 222513 w 1374847"/>
              <a:gd name="connsiteY6" fmla="*/ 443302 h 148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4847" h="1489440">
                <a:moveTo>
                  <a:pt x="76671" y="534449"/>
                </a:moveTo>
                <a:cubicBezTo>
                  <a:pt x="521793" y="244806"/>
                  <a:pt x="966916" y="-44837"/>
                  <a:pt x="1176564" y="5800"/>
                </a:cubicBezTo>
                <a:cubicBezTo>
                  <a:pt x="1386212" y="56437"/>
                  <a:pt x="1412545" y="591162"/>
                  <a:pt x="1334560" y="838270"/>
                </a:cubicBezTo>
                <a:cubicBezTo>
                  <a:pt x="1256575" y="1085378"/>
                  <a:pt x="928430" y="1512753"/>
                  <a:pt x="708654" y="1488447"/>
                </a:cubicBezTo>
                <a:cubicBezTo>
                  <a:pt x="488878" y="1464141"/>
                  <a:pt x="96926" y="862576"/>
                  <a:pt x="15903" y="692436"/>
                </a:cubicBezTo>
                <a:cubicBezTo>
                  <a:pt x="-65120" y="522296"/>
                  <a:pt x="188078" y="509130"/>
                  <a:pt x="222513" y="467608"/>
                </a:cubicBezTo>
                <a:cubicBezTo>
                  <a:pt x="256948" y="426086"/>
                  <a:pt x="220487" y="446340"/>
                  <a:pt x="222513" y="44330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775584" y="1506952"/>
            <a:ext cx="1671108" cy="1537670"/>
          </a:xfrm>
          <a:custGeom>
            <a:avLst/>
            <a:gdLst>
              <a:gd name="connsiteX0" fmla="*/ 0 w 1671108"/>
              <a:gd name="connsiteY0" fmla="*/ 0 h 1537670"/>
              <a:gd name="connsiteX1" fmla="*/ 297761 w 1671108"/>
              <a:gd name="connsiteY1" fmla="*/ 917540 h 1537670"/>
              <a:gd name="connsiteX2" fmla="*/ 954051 w 1671108"/>
              <a:gd name="connsiteY2" fmla="*/ 1537335 h 1537670"/>
              <a:gd name="connsiteX3" fmla="*/ 1513112 w 1671108"/>
              <a:gd name="connsiteY3" fmla="*/ 838546 h 1537670"/>
              <a:gd name="connsiteX4" fmla="*/ 1671108 w 1671108"/>
              <a:gd name="connsiteY4" fmla="*/ 0 h 153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1108" h="1537670">
                <a:moveTo>
                  <a:pt x="0" y="0"/>
                </a:moveTo>
                <a:cubicBezTo>
                  <a:pt x="69376" y="330659"/>
                  <a:pt x="138753" y="661318"/>
                  <a:pt x="297761" y="917540"/>
                </a:cubicBezTo>
                <a:cubicBezTo>
                  <a:pt x="456769" y="1173762"/>
                  <a:pt x="751493" y="1550501"/>
                  <a:pt x="954051" y="1537335"/>
                </a:cubicBezTo>
                <a:cubicBezTo>
                  <a:pt x="1156610" y="1524169"/>
                  <a:pt x="1393602" y="1094769"/>
                  <a:pt x="1513112" y="838546"/>
                </a:cubicBezTo>
                <a:cubicBezTo>
                  <a:pt x="1632622" y="582323"/>
                  <a:pt x="1645788" y="135707"/>
                  <a:pt x="1671108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104662" y="2456730"/>
            <a:ext cx="1128191" cy="1105009"/>
          </a:xfrm>
          <a:custGeom>
            <a:avLst/>
            <a:gdLst>
              <a:gd name="connsiteX0" fmla="*/ 806105 w 1128191"/>
              <a:gd name="connsiteY0" fmla="*/ 1097976 h 1105009"/>
              <a:gd name="connsiteX1" fmla="*/ 198429 w 1128191"/>
              <a:gd name="connsiteY1" fmla="*/ 745544 h 1105009"/>
              <a:gd name="connsiteX2" fmla="*/ 34356 w 1128191"/>
              <a:gd name="connsiteY2" fmla="*/ 40679 h 1105009"/>
              <a:gd name="connsiteX3" fmla="*/ 793951 w 1128191"/>
              <a:gd name="connsiteY3" fmla="*/ 174360 h 1105009"/>
              <a:gd name="connsiteX4" fmla="*/ 1128173 w 1128191"/>
              <a:gd name="connsiteY4" fmla="*/ 915683 h 1105009"/>
              <a:gd name="connsiteX5" fmla="*/ 806105 w 1128191"/>
              <a:gd name="connsiteY5" fmla="*/ 1097976 h 110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8191" h="1105009">
                <a:moveTo>
                  <a:pt x="806105" y="1097976"/>
                </a:moveTo>
                <a:cubicBezTo>
                  <a:pt x="651148" y="1069620"/>
                  <a:pt x="327054" y="921760"/>
                  <a:pt x="198429" y="745544"/>
                </a:cubicBezTo>
                <a:cubicBezTo>
                  <a:pt x="69804" y="569328"/>
                  <a:pt x="-64898" y="135876"/>
                  <a:pt x="34356" y="40679"/>
                </a:cubicBezTo>
                <a:cubicBezTo>
                  <a:pt x="133610" y="-54518"/>
                  <a:pt x="611648" y="28526"/>
                  <a:pt x="793951" y="174360"/>
                </a:cubicBezTo>
                <a:cubicBezTo>
                  <a:pt x="976254" y="320194"/>
                  <a:pt x="1126147" y="761747"/>
                  <a:pt x="1128173" y="915683"/>
                </a:cubicBezTo>
                <a:cubicBezTo>
                  <a:pt x="1130199" y="1069619"/>
                  <a:pt x="961062" y="1126332"/>
                  <a:pt x="806105" y="1097976"/>
                </a:cubicBezTo>
                <a:close/>
              </a:path>
            </a:pathLst>
          </a:cu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290937" y="1478509"/>
            <a:ext cx="1456984" cy="1223354"/>
          </a:xfrm>
          <a:custGeom>
            <a:avLst/>
            <a:gdLst>
              <a:gd name="connsiteX0" fmla="*/ 0 w 1456984"/>
              <a:gd name="connsiteY0" fmla="*/ 16290 h 1223354"/>
              <a:gd name="connsiteX1" fmla="*/ 352452 w 1456984"/>
              <a:gd name="connsiteY1" fmla="*/ 702926 h 1223354"/>
              <a:gd name="connsiteX2" fmla="*/ 1415885 w 1456984"/>
              <a:gd name="connsiteY2" fmla="*/ 1219422 h 1223354"/>
              <a:gd name="connsiteX3" fmla="*/ 1203198 w 1456984"/>
              <a:gd name="connsiteY3" fmla="*/ 429487 h 1223354"/>
              <a:gd name="connsiteX4" fmla="*/ 868977 w 1456984"/>
              <a:gd name="connsiteY4" fmla="*/ 10214 h 1223354"/>
              <a:gd name="connsiteX5" fmla="*/ 978358 w 1456984"/>
              <a:gd name="connsiteY5" fmla="*/ 119590 h 122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6984" h="1223354">
                <a:moveTo>
                  <a:pt x="0" y="16290"/>
                </a:moveTo>
                <a:cubicBezTo>
                  <a:pt x="58235" y="259347"/>
                  <a:pt x="116471" y="502404"/>
                  <a:pt x="352452" y="702926"/>
                </a:cubicBezTo>
                <a:cubicBezTo>
                  <a:pt x="588433" y="903448"/>
                  <a:pt x="1274094" y="1264995"/>
                  <a:pt x="1415885" y="1219422"/>
                </a:cubicBezTo>
                <a:cubicBezTo>
                  <a:pt x="1557676" y="1173849"/>
                  <a:pt x="1294349" y="631022"/>
                  <a:pt x="1203198" y="429487"/>
                </a:cubicBezTo>
                <a:cubicBezTo>
                  <a:pt x="1112047" y="227952"/>
                  <a:pt x="906450" y="61864"/>
                  <a:pt x="868977" y="10214"/>
                </a:cubicBezTo>
                <a:cubicBezTo>
                  <a:pt x="831504" y="-41436"/>
                  <a:pt x="978358" y="119590"/>
                  <a:pt x="978358" y="11959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45000" y="3244189"/>
            <a:ext cx="2919555" cy="1409074"/>
          </a:xfrm>
          <a:custGeom>
            <a:avLst/>
            <a:gdLst>
              <a:gd name="connsiteX0" fmla="*/ 35597 w 2919555"/>
              <a:gd name="connsiteY0" fmla="*/ 735866 h 1409074"/>
              <a:gd name="connsiteX1" fmla="*/ 947110 w 2919555"/>
              <a:gd name="connsiteY1" fmla="*/ 620 h 1409074"/>
              <a:gd name="connsiteX2" fmla="*/ 2478453 w 2919555"/>
              <a:gd name="connsiteY2" fmla="*/ 620414 h 1409074"/>
              <a:gd name="connsiteX3" fmla="*/ 2849135 w 2919555"/>
              <a:gd name="connsiteY3" fmla="*/ 1234133 h 1409074"/>
              <a:gd name="connsiteX4" fmla="*/ 1287409 w 2919555"/>
              <a:gd name="connsiteY4" fmla="*/ 1404273 h 1409074"/>
              <a:gd name="connsiteX5" fmla="*/ 290821 w 2919555"/>
              <a:gd name="connsiteY5" fmla="*/ 1300973 h 1409074"/>
              <a:gd name="connsiteX6" fmla="*/ 35597 w 2919555"/>
              <a:gd name="connsiteY6" fmla="*/ 735866 h 140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9555" h="1409074">
                <a:moveTo>
                  <a:pt x="35597" y="735866"/>
                </a:moveTo>
                <a:cubicBezTo>
                  <a:pt x="144979" y="519140"/>
                  <a:pt x="539967" y="19862"/>
                  <a:pt x="947110" y="620"/>
                </a:cubicBezTo>
                <a:cubicBezTo>
                  <a:pt x="1354253" y="-18622"/>
                  <a:pt x="2161449" y="414828"/>
                  <a:pt x="2478453" y="620414"/>
                </a:cubicBezTo>
                <a:cubicBezTo>
                  <a:pt x="2795457" y="826000"/>
                  <a:pt x="3047642" y="1103490"/>
                  <a:pt x="2849135" y="1234133"/>
                </a:cubicBezTo>
                <a:cubicBezTo>
                  <a:pt x="2650628" y="1364776"/>
                  <a:pt x="1713795" y="1393133"/>
                  <a:pt x="1287409" y="1404273"/>
                </a:cubicBezTo>
                <a:cubicBezTo>
                  <a:pt x="861023" y="1415413"/>
                  <a:pt x="496418" y="1416425"/>
                  <a:pt x="290821" y="1300973"/>
                </a:cubicBezTo>
                <a:cubicBezTo>
                  <a:pt x="85224" y="1185521"/>
                  <a:pt x="-73785" y="952592"/>
                  <a:pt x="35597" y="735866"/>
                </a:cubicBezTo>
                <a:close/>
              </a:path>
            </a:pathLst>
          </a:cu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585723" y="5807537"/>
            <a:ext cx="1940409" cy="725308"/>
          </a:xfrm>
          <a:custGeom>
            <a:avLst/>
            <a:gdLst>
              <a:gd name="connsiteX0" fmla="*/ 1628881 w 1940409"/>
              <a:gd name="connsiteY0" fmla="*/ 281036 h 725308"/>
              <a:gd name="connsiteX1" fmla="*/ 1938796 w 1940409"/>
              <a:gd name="connsiteY1" fmla="*/ 530170 h 725308"/>
              <a:gd name="connsiteX2" fmla="*/ 1507346 w 1940409"/>
              <a:gd name="connsiteY2" fmla="*/ 724615 h 725308"/>
              <a:gd name="connsiteX3" fmla="*/ 328455 w 1940409"/>
              <a:gd name="connsiteY3" fmla="*/ 578781 h 725308"/>
              <a:gd name="connsiteX4" fmla="*/ 36771 w 1940409"/>
              <a:gd name="connsiteY4" fmla="*/ 183814 h 725308"/>
              <a:gd name="connsiteX5" fmla="*/ 1002975 w 1940409"/>
              <a:gd name="connsiteY5" fmla="*/ 1521 h 725308"/>
              <a:gd name="connsiteX6" fmla="*/ 1628881 w 1940409"/>
              <a:gd name="connsiteY6" fmla="*/ 281036 h 72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0409" h="725308">
                <a:moveTo>
                  <a:pt x="1628881" y="281036"/>
                </a:moveTo>
                <a:cubicBezTo>
                  <a:pt x="1784851" y="369144"/>
                  <a:pt x="1959052" y="456240"/>
                  <a:pt x="1938796" y="530170"/>
                </a:cubicBezTo>
                <a:cubicBezTo>
                  <a:pt x="1918540" y="604100"/>
                  <a:pt x="1775736" y="716513"/>
                  <a:pt x="1507346" y="724615"/>
                </a:cubicBezTo>
                <a:cubicBezTo>
                  <a:pt x="1238956" y="732717"/>
                  <a:pt x="573551" y="668914"/>
                  <a:pt x="328455" y="578781"/>
                </a:cubicBezTo>
                <a:cubicBezTo>
                  <a:pt x="83359" y="488648"/>
                  <a:pt x="-75649" y="280024"/>
                  <a:pt x="36771" y="183814"/>
                </a:cubicBezTo>
                <a:cubicBezTo>
                  <a:pt x="149191" y="87604"/>
                  <a:pt x="734585" y="-13670"/>
                  <a:pt x="1002975" y="1521"/>
                </a:cubicBezTo>
                <a:cubicBezTo>
                  <a:pt x="1271365" y="16712"/>
                  <a:pt x="1472911" y="192928"/>
                  <a:pt x="1628881" y="281036"/>
                </a:cubicBezTo>
                <a:close/>
              </a:path>
            </a:pathLst>
          </a:cu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2909" y="1018722"/>
            <a:ext cx="9286909" cy="5107442"/>
          </a:xfrm>
        </p:spPr>
      </p:pic>
    </p:spTree>
    <p:extLst>
      <p:ext uri="{BB962C8B-B14F-4D97-AF65-F5344CB8AC3E}">
        <p14:creationId xmlns:p14="http://schemas.microsoft.com/office/powerpoint/2010/main" val="14333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8754" y="1054004"/>
            <a:ext cx="9222754" cy="5072159"/>
          </a:xfrm>
        </p:spPr>
      </p:pic>
    </p:spTree>
    <p:extLst>
      <p:ext uri="{BB962C8B-B14F-4D97-AF65-F5344CB8AC3E}">
        <p14:creationId xmlns:p14="http://schemas.microsoft.com/office/powerpoint/2010/main" val="95945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etch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35372" y="912874"/>
            <a:ext cx="9479372" cy="5213289"/>
          </a:xfrm>
        </p:spPr>
      </p:pic>
    </p:spTree>
    <p:extLst>
      <p:ext uri="{BB962C8B-B14F-4D97-AF65-F5344CB8AC3E}">
        <p14:creationId xmlns:p14="http://schemas.microsoft.com/office/powerpoint/2010/main" val="3916251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Western District – West and East</a:t>
            </a:r>
            <a:endParaRPr lang="en-US" b="1" dirty="0">
              <a:solidFill>
                <a:srgbClr val="1F497D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144054"/>
              </p:ext>
            </p:extLst>
          </p:nvPr>
        </p:nvGraphicFramePr>
        <p:xfrm>
          <a:off x="457200" y="1498407"/>
          <a:ext cx="8229599" cy="4092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347"/>
                <a:gridCol w="1311892"/>
                <a:gridCol w="1164223"/>
                <a:gridCol w="1128943"/>
                <a:gridCol w="1058385"/>
                <a:gridCol w="1111303"/>
                <a:gridCol w="1454506"/>
              </a:tblGrid>
              <a:tr h="117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Crop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West  Area </a:t>
                      </a: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% of total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West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(</a:t>
                      </a:r>
                      <a:r>
                        <a:rPr lang="en-US" sz="2400" b="0" dirty="0">
                          <a:effectLst/>
                          <a:latin typeface="+mj-lt"/>
                          <a:ea typeface="Cambria"/>
                          <a:cs typeface="Cambria"/>
                        </a:rPr>
                        <a:t>% +/-)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West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(</a:t>
                      </a:r>
                      <a:r>
                        <a:rPr lang="en-US" sz="2400" b="0" dirty="0" err="1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mt</a:t>
                      </a:r>
                      <a:r>
                        <a:rPr lang="en-US" sz="2400" b="0" dirty="0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/ha)</a:t>
                      </a: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b="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East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mbria"/>
                          <a:cs typeface="Cambria"/>
                        </a:rPr>
                        <a:t>% of total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mbria"/>
                          <a:cs typeface="Cambria"/>
                        </a:rPr>
                        <a:t>West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mbria"/>
                          <a:cs typeface="Cambria"/>
                        </a:rPr>
                        <a:t>(% +/-)</a:t>
                      </a:r>
                      <a:endParaRPr lang="en-AU" sz="24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East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mbria"/>
                          <a:cs typeface="Cambria"/>
                        </a:rPr>
                        <a:t>(</a:t>
                      </a:r>
                      <a:r>
                        <a:rPr lang="en-US" sz="2400" b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mbria"/>
                          <a:cs typeface="Cambria"/>
                        </a:rPr>
                        <a:t>mt</a:t>
                      </a:r>
                      <a:r>
                        <a:rPr lang="en-US" sz="2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mbria"/>
                          <a:cs typeface="Cambria"/>
                        </a:rPr>
                        <a:t>/ha)</a:t>
                      </a:r>
                      <a:endParaRPr lang="en-AU" sz="24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AU" sz="24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mbria"/>
                          <a:cs typeface="Cambria"/>
                        </a:rPr>
                        <a:t>Wheat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45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+6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6.0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40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7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4.0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mbria"/>
                          <a:cs typeface="Cambria"/>
                        </a:rPr>
                        <a:t>Barley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25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+3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5.0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25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-1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4.0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2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Cambria"/>
                          <a:cs typeface="Cambria"/>
                        </a:rPr>
                        <a:t>Oats</a:t>
                      </a:r>
                      <a:endParaRPr lang="en-AU" sz="24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3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+1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Cambria"/>
                          <a:cs typeface="Cambria"/>
                        </a:rPr>
                        <a:t>Canola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20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-7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2.5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25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-7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2.0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Field</a:t>
                      </a:r>
                      <a:r>
                        <a:rPr lang="en-AU" sz="2400" baseline="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 Pea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5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+mj-lt"/>
                          <a:ea typeface="Cambria"/>
                          <a:cs typeface="Cambria"/>
                        </a:rPr>
                        <a:t>Fabas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7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-3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3.0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5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1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2.5</a:t>
                      </a:r>
                      <a:endParaRPr lang="en-AU" sz="24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89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Comments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6149"/>
            <a:ext cx="8486148" cy="4525963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Rainfall:  Total YTD Lismore 450mm, of that 350mm fell in growing season (April-Aug).  Annual average rainfall 610mm.  	</a:t>
            </a:r>
            <a:endParaRPr lang="en-AU" sz="2400" dirty="0"/>
          </a:p>
          <a:p>
            <a:pPr lvl="0"/>
            <a:r>
              <a:rPr lang="en-US" sz="2400" dirty="0"/>
              <a:t>Rainfall:  Total YTD </a:t>
            </a:r>
            <a:r>
              <a:rPr lang="en-US" sz="2400" dirty="0" err="1"/>
              <a:t>Balliang</a:t>
            </a:r>
            <a:r>
              <a:rPr lang="en-US" sz="2400" dirty="0"/>
              <a:t>:   250mm, of that 196mm fell in growing season (April-Aug).  Annual average rainfall 475mm.</a:t>
            </a:r>
            <a:endParaRPr lang="en-AU" sz="2400" dirty="0"/>
          </a:p>
          <a:p>
            <a:r>
              <a:rPr lang="en-US" sz="2400" dirty="0" smtClean="0"/>
              <a:t>All WD has a </a:t>
            </a:r>
            <a:r>
              <a:rPr lang="en-US" sz="2400" dirty="0"/>
              <a:t>full moisture </a:t>
            </a:r>
            <a:r>
              <a:rPr lang="en-US" sz="2400" dirty="0" smtClean="0"/>
              <a:t>profile &amp; good </a:t>
            </a:r>
            <a:r>
              <a:rPr lang="en-US" sz="2400" dirty="0"/>
              <a:t>run off </a:t>
            </a:r>
            <a:r>
              <a:rPr lang="en-US" sz="2400" dirty="0" smtClean="0"/>
              <a:t>some </a:t>
            </a:r>
            <a:r>
              <a:rPr lang="en-US" sz="2400" dirty="0"/>
              <a:t>areas can take more rain any time! </a:t>
            </a:r>
            <a:endParaRPr lang="en-AU" sz="2400" dirty="0"/>
          </a:p>
          <a:p>
            <a:r>
              <a:rPr lang="en-US" sz="2400" dirty="0" smtClean="0"/>
              <a:t>Barley </a:t>
            </a:r>
            <a:r>
              <a:rPr lang="en-US" sz="2400" dirty="0"/>
              <a:t>– Main variety </a:t>
            </a:r>
            <a:r>
              <a:rPr lang="en-US" sz="2400" dirty="0" smtClean="0"/>
              <a:t>Westminster</a:t>
            </a:r>
            <a:r>
              <a:rPr lang="en-US" sz="2400" dirty="0"/>
              <a:t>. Very little </a:t>
            </a:r>
            <a:r>
              <a:rPr lang="en-US" sz="2400" dirty="0" err="1"/>
              <a:t>Gairdner</a:t>
            </a:r>
            <a:r>
              <a:rPr lang="en-US" sz="2400" dirty="0"/>
              <a:t> grown now.  Some are also growing Scope and Compass.</a:t>
            </a:r>
            <a:endParaRPr lang="en-AU" sz="2400" dirty="0"/>
          </a:p>
          <a:p>
            <a:r>
              <a:rPr lang="en-US" sz="2400" dirty="0" smtClean="0"/>
              <a:t>Wheat </a:t>
            </a:r>
            <a:r>
              <a:rPr lang="en-US" sz="2400" dirty="0"/>
              <a:t>– various varieties sown, red wheat (Revenue/Beaufort) and white </a:t>
            </a:r>
            <a:r>
              <a:rPr lang="en-US" sz="2400" dirty="0" err="1"/>
              <a:t>wheats</a:t>
            </a:r>
            <a:r>
              <a:rPr lang="en-US" sz="2400" dirty="0"/>
              <a:t> (</a:t>
            </a:r>
            <a:r>
              <a:rPr lang="en-US" sz="2400" dirty="0" err="1"/>
              <a:t>Derrimut</a:t>
            </a:r>
            <a:r>
              <a:rPr lang="en-US" sz="2400" dirty="0"/>
              <a:t>/Trojan/</a:t>
            </a:r>
            <a:r>
              <a:rPr lang="en-US" sz="2400" dirty="0" err="1"/>
              <a:t>Bolac</a:t>
            </a:r>
            <a:r>
              <a:rPr lang="en-US" sz="2400" dirty="0"/>
              <a:t>/</a:t>
            </a:r>
            <a:r>
              <a:rPr lang="en-US" sz="2400" dirty="0" err="1"/>
              <a:t>Kiora</a:t>
            </a:r>
            <a:r>
              <a:rPr lang="en-US" sz="2400" dirty="0"/>
              <a:t>).</a:t>
            </a:r>
            <a:endParaRPr lang="en-AU" sz="2400" dirty="0"/>
          </a:p>
          <a:p>
            <a:r>
              <a:rPr lang="en-US" sz="2400" dirty="0"/>
              <a:t> </a:t>
            </a:r>
            <a:r>
              <a:rPr lang="en-US" sz="2400" dirty="0" smtClean="0"/>
              <a:t>Canola </a:t>
            </a:r>
            <a:r>
              <a:rPr lang="en-US" sz="2400" dirty="0"/>
              <a:t>– Both GM and Non GM </a:t>
            </a:r>
            <a:r>
              <a:rPr lang="en-US" sz="2400" dirty="0" smtClean="0"/>
              <a:t>grown </a:t>
            </a:r>
            <a:r>
              <a:rPr lang="en-US" sz="2400" dirty="0"/>
              <a:t>most sown end April.</a:t>
            </a:r>
            <a:endParaRPr lang="en-AU" sz="2400" dirty="0"/>
          </a:p>
          <a:p>
            <a:r>
              <a:rPr lang="en-US" sz="2400" dirty="0" smtClean="0"/>
              <a:t>Early crops looking </a:t>
            </a:r>
            <a:r>
              <a:rPr lang="en-US" sz="2400" dirty="0"/>
              <a:t>better than </a:t>
            </a:r>
            <a:r>
              <a:rPr lang="en-US" sz="2400" dirty="0" smtClean="0"/>
              <a:t>later sown</a:t>
            </a:r>
            <a:endParaRPr lang="en-US" sz="2400" dirty="0"/>
          </a:p>
          <a:p>
            <a:r>
              <a:rPr lang="en-US" sz="2400" dirty="0" smtClean="0"/>
              <a:t>WD </a:t>
            </a:r>
            <a:r>
              <a:rPr lang="en-US" sz="2400" dirty="0"/>
              <a:t>crops </a:t>
            </a:r>
            <a:r>
              <a:rPr lang="en-US" sz="2400" dirty="0" smtClean="0"/>
              <a:t>being sown </a:t>
            </a:r>
            <a:r>
              <a:rPr lang="en-US" sz="2400" dirty="0"/>
              <a:t>early in line with </a:t>
            </a:r>
            <a:r>
              <a:rPr lang="en-US" sz="2400" dirty="0" smtClean="0"/>
              <a:t>Wimmera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709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Compass barley- </a:t>
            </a:r>
            <a:r>
              <a:rPr lang="en-US" b="1" dirty="0" err="1" smtClean="0">
                <a:solidFill>
                  <a:srgbClr val="1F497D"/>
                </a:solidFill>
              </a:rPr>
              <a:t>Balliang</a:t>
            </a:r>
            <a:endParaRPr lang="en-US" b="1" dirty="0">
              <a:solidFill>
                <a:srgbClr val="1F497D"/>
              </a:solidFill>
            </a:endParaRPr>
          </a:p>
        </p:txBody>
      </p:sp>
      <p:pic>
        <p:nvPicPr>
          <p:cNvPr id="3" name="Picture 2" descr="compass barley balliang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94" y="1336210"/>
            <a:ext cx="7362386" cy="552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7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F497D"/>
                </a:solidFill>
              </a:rPr>
              <a:t>Compass barley- </a:t>
            </a:r>
            <a:r>
              <a:rPr lang="en-US" b="1" dirty="0" err="1">
                <a:solidFill>
                  <a:srgbClr val="1F497D"/>
                </a:solidFill>
              </a:rPr>
              <a:t>Balliang</a:t>
            </a:r>
            <a:endParaRPr lang="en-US" b="1" dirty="0">
              <a:solidFill>
                <a:srgbClr val="1F497D"/>
              </a:solidFill>
            </a:endParaRPr>
          </a:p>
        </p:txBody>
      </p:sp>
      <p:pic>
        <p:nvPicPr>
          <p:cNvPr id="3" name="Picture 2" descr="compass barley ballia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64" y="1234881"/>
            <a:ext cx="7497491" cy="562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4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1F497D"/>
                </a:solidFill>
              </a:rPr>
              <a:t>Cressy</a:t>
            </a:r>
            <a:r>
              <a:rPr lang="en-US" b="1" dirty="0" smtClean="0">
                <a:solidFill>
                  <a:srgbClr val="1F497D"/>
                </a:solidFill>
              </a:rPr>
              <a:t> Canola</a:t>
            </a:r>
            <a:endParaRPr lang="en-US" b="1" dirty="0">
              <a:solidFill>
                <a:srgbClr val="1F497D"/>
              </a:solidFill>
            </a:endParaRPr>
          </a:p>
        </p:txBody>
      </p:sp>
      <p:pic>
        <p:nvPicPr>
          <p:cNvPr id="4" name="Content Placeholder 3" descr="Cressy Canola Au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167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1F497D"/>
                </a:solidFill>
              </a:rPr>
              <a:t>Cressy</a:t>
            </a:r>
            <a:r>
              <a:rPr lang="en-US" b="1" dirty="0" smtClean="0">
                <a:solidFill>
                  <a:srgbClr val="1F497D"/>
                </a:solidFill>
              </a:rPr>
              <a:t> wheat</a:t>
            </a:r>
            <a:endParaRPr lang="en-US" b="1" dirty="0">
              <a:solidFill>
                <a:srgbClr val="1F497D"/>
              </a:solidFill>
            </a:endParaRPr>
          </a:p>
        </p:txBody>
      </p:sp>
      <p:pic>
        <p:nvPicPr>
          <p:cNvPr id="4" name="Content Placeholder 3" descr="Cressy Wheat Au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195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3724</TotalTime>
  <Words>358</Words>
  <Application>Microsoft Macintosh PowerPoint</Application>
  <PresentationFormat>On-screen Show (4:3)</PresentationFormat>
  <Paragraphs>160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GIAV 2016 Annual Meeting Crop Outlook Panel Discussion</vt:lpstr>
      <vt:lpstr>Crop Outlook Panel</vt:lpstr>
      <vt:lpstr>Regions Considered</vt:lpstr>
      <vt:lpstr>Western District – West and East</vt:lpstr>
      <vt:lpstr>Comments</vt:lpstr>
      <vt:lpstr>Compass barley- Balliang</vt:lpstr>
      <vt:lpstr>Compass barley- Balliang</vt:lpstr>
      <vt:lpstr>Cressy Canola</vt:lpstr>
      <vt:lpstr>Cressy wheat</vt:lpstr>
      <vt:lpstr>Derrimut - Balliang</vt:lpstr>
      <vt:lpstr>Derrimut</vt:lpstr>
      <vt:lpstr>Scope - Balliang</vt:lpstr>
      <vt:lpstr>Scope - Balliang</vt:lpstr>
      <vt:lpstr>Wheat - Balliang</vt:lpstr>
      <vt:lpstr>Wheat - Balliang</vt:lpstr>
      <vt:lpstr>Wimmera – Warracknabeal - Stawell</vt:lpstr>
      <vt:lpstr>Wimmera Comments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Southern Mallee – Patchewollock-Warracknabeal</vt:lpstr>
      <vt:lpstr>Beulah Rainfall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Colin Peace</dc:creator>
  <cp:keywords/>
  <dc:description/>
  <cp:lastModifiedBy>Colin Peace</cp:lastModifiedBy>
  <cp:revision>63</cp:revision>
  <cp:lastPrinted>2016-08-25T21:59:47Z</cp:lastPrinted>
  <dcterms:created xsi:type="dcterms:W3CDTF">2015-08-17T11:43:01Z</dcterms:created>
  <dcterms:modified xsi:type="dcterms:W3CDTF">2016-09-06T01:29:15Z</dcterms:modified>
  <cp:category/>
</cp:coreProperties>
</file>